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1" r:id="rId6"/>
    <p:sldId id="260" r:id="rId7"/>
    <p:sldId id="262" r:id="rId8"/>
    <p:sldId id="264" r:id="rId9"/>
    <p:sldId id="265" r:id="rId10"/>
    <p:sldId id="266" r:id="rId11"/>
    <p:sldId id="268" r:id="rId12"/>
    <p:sldId id="269" r:id="rId13"/>
    <p:sldId id="270" r:id="rId14"/>
    <p:sldId id="272" r:id="rId15"/>
    <p:sldId id="273" r:id="rId16"/>
    <p:sldId id="274"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75"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9B8"/>
    <a:srgbClr val="5BCE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169083-4F23-400E-AEF2-56E4FB15F4D4}" v="3" dt="2025-05-23T08:25:51.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8" d="100"/>
          <a:sy n="98" d="100"/>
        </p:scale>
        <p:origin x="110"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06B0E-0C5B-4509-9B8F-4A5CF75CDA5B}" type="datetimeFigureOut">
              <a:rPr lang="en-GB" smtClean="0"/>
              <a:t>26/05/2025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54EC6-14DC-4C60-BFA7-F2D953BC928D}" type="slidenum">
              <a:rPr lang="en-GB" smtClean="0"/>
              <a:t>‹#›</a:t>
            </a:fld>
            <a:endParaRPr lang="en-GB"/>
          </a:p>
        </p:txBody>
      </p:sp>
    </p:spTree>
    <p:extLst>
      <p:ext uri="{BB962C8B-B14F-4D97-AF65-F5344CB8AC3E}">
        <p14:creationId xmlns:p14="http://schemas.microsoft.com/office/powerpoint/2010/main" val="1457297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AB2A-C363-6F81-153D-B00380ED8C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19B946-BA79-BF56-46F0-886CCA0EFF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17E056-C855-9D8A-BC21-C6DBA01017A1}"/>
              </a:ext>
            </a:extLst>
          </p:cNvPr>
          <p:cNvSpPr>
            <a:spLocks noGrp="1"/>
          </p:cNvSpPr>
          <p:nvPr>
            <p:ph type="dt" sz="half" idx="10"/>
          </p:nvPr>
        </p:nvSpPr>
        <p:spPr/>
        <p:txBody>
          <a:bodyPr/>
          <a:lstStyle/>
          <a:p>
            <a:fld id="{15BA86D4-3367-4451-9458-8D18E2C9336D}" type="datetimeFigureOut">
              <a:rPr lang="en-GB" smtClean="0"/>
              <a:t>26/05/2025</a:t>
            </a:fld>
            <a:endParaRPr lang="en-GB"/>
          </a:p>
        </p:txBody>
      </p:sp>
      <p:sp>
        <p:nvSpPr>
          <p:cNvPr id="5" name="Footer Placeholder 4">
            <a:extLst>
              <a:ext uri="{FF2B5EF4-FFF2-40B4-BE49-F238E27FC236}">
                <a16:creationId xmlns:a16="http://schemas.microsoft.com/office/drawing/2014/main" id="{6B347B6F-72CC-8DA9-9E93-5A476D9E98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DCBEAA-3C67-2781-107B-6521E0829392}"/>
              </a:ext>
            </a:extLst>
          </p:cNvPr>
          <p:cNvSpPr>
            <a:spLocks noGrp="1"/>
          </p:cNvSpPr>
          <p:nvPr>
            <p:ph type="sldNum" sz="quarter" idx="12"/>
          </p:nvPr>
        </p:nvSpPr>
        <p:spPr/>
        <p:txBody>
          <a:bodyPr/>
          <a:lstStyle/>
          <a:p>
            <a:fld id="{57A82209-B78F-4D19-BEC4-256C38606F1C}" type="slidenum">
              <a:rPr lang="en-GB" smtClean="0"/>
              <a:t>‹#›</a:t>
            </a:fld>
            <a:endParaRPr lang="en-GB"/>
          </a:p>
        </p:txBody>
      </p:sp>
    </p:spTree>
    <p:extLst>
      <p:ext uri="{BB962C8B-B14F-4D97-AF65-F5344CB8AC3E}">
        <p14:creationId xmlns:p14="http://schemas.microsoft.com/office/powerpoint/2010/main" val="269668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C91A5-ADAD-B947-0F28-D671D30933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AF2E64-845E-EC5B-C61D-4866CFC11D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D9399F-1E66-02BF-6C6B-BC94C47C83EE}"/>
              </a:ext>
            </a:extLst>
          </p:cNvPr>
          <p:cNvSpPr>
            <a:spLocks noGrp="1"/>
          </p:cNvSpPr>
          <p:nvPr>
            <p:ph type="dt" sz="half" idx="10"/>
          </p:nvPr>
        </p:nvSpPr>
        <p:spPr/>
        <p:txBody>
          <a:bodyPr/>
          <a:lstStyle/>
          <a:p>
            <a:fld id="{15BA86D4-3367-4451-9458-8D18E2C9336D}" type="datetimeFigureOut">
              <a:rPr lang="en-GB" smtClean="0"/>
              <a:t>26/05/2025</a:t>
            </a:fld>
            <a:endParaRPr lang="en-GB"/>
          </a:p>
        </p:txBody>
      </p:sp>
      <p:sp>
        <p:nvSpPr>
          <p:cNvPr id="5" name="Footer Placeholder 4">
            <a:extLst>
              <a:ext uri="{FF2B5EF4-FFF2-40B4-BE49-F238E27FC236}">
                <a16:creationId xmlns:a16="http://schemas.microsoft.com/office/drawing/2014/main" id="{D2DF23B9-8FAC-290F-802D-56899420F8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4C9C70-319D-88F8-5157-128215A162F0}"/>
              </a:ext>
            </a:extLst>
          </p:cNvPr>
          <p:cNvSpPr>
            <a:spLocks noGrp="1"/>
          </p:cNvSpPr>
          <p:nvPr>
            <p:ph type="sldNum" sz="quarter" idx="12"/>
          </p:nvPr>
        </p:nvSpPr>
        <p:spPr/>
        <p:txBody>
          <a:bodyPr/>
          <a:lstStyle/>
          <a:p>
            <a:fld id="{57A82209-B78F-4D19-BEC4-256C38606F1C}" type="slidenum">
              <a:rPr lang="en-GB" smtClean="0"/>
              <a:t>‹#›</a:t>
            </a:fld>
            <a:endParaRPr lang="en-GB"/>
          </a:p>
        </p:txBody>
      </p:sp>
    </p:spTree>
    <p:extLst>
      <p:ext uri="{BB962C8B-B14F-4D97-AF65-F5344CB8AC3E}">
        <p14:creationId xmlns:p14="http://schemas.microsoft.com/office/powerpoint/2010/main" val="208996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AD3EF-59FB-7CB6-E0F7-025144B526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5AF73F-1650-BC1A-CFE9-8713C92713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1320A6-6779-F41E-7DCA-C5958A1936FB}"/>
              </a:ext>
            </a:extLst>
          </p:cNvPr>
          <p:cNvSpPr>
            <a:spLocks noGrp="1"/>
          </p:cNvSpPr>
          <p:nvPr>
            <p:ph type="dt" sz="half" idx="10"/>
          </p:nvPr>
        </p:nvSpPr>
        <p:spPr/>
        <p:txBody>
          <a:bodyPr/>
          <a:lstStyle/>
          <a:p>
            <a:fld id="{15BA86D4-3367-4451-9458-8D18E2C9336D}" type="datetimeFigureOut">
              <a:rPr lang="en-GB" smtClean="0"/>
              <a:t>26/05/2025</a:t>
            </a:fld>
            <a:endParaRPr lang="en-GB"/>
          </a:p>
        </p:txBody>
      </p:sp>
      <p:sp>
        <p:nvSpPr>
          <p:cNvPr id="5" name="Footer Placeholder 4">
            <a:extLst>
              <a:ext uri="{FF2B5EF4-FFF2-40B4-BE49-F238E27FC236}">
                <a16:creationId xmlns:a16="http://schemas.microsoft.com/office/drawing/2014/main" id="{7B5BD7BA-C37A-1844-39B9-A00766F78B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D65ACC-A136-A3F0-91DC-74AC0806C137}"/>
              </a:ext>
            </a:extLst>
          </p:cNvPr>
          <p:cNvSpPr>
            <a:spLocks noGrp="1"/>
          </p:cNvSpPr>
          <p:nvPr>
            <p:ph type="sldNum" sz="quarter" idx="12"/>
          </p:nvPr>
        </p:nvSpPr>
        <p:spPr/>
        <p:txBody>
          <a:bodyPr/>
          <a:lstStyle/>
          <a:p>
            <a:fld id="{57A82209-B78F-4D19-BEC4-256C38606F1C}" type="slidenum">
              <a:rPr lang="en-GB" smtClean="0"/>
              <a:t>‹#›</a:t>
            </a:fld>
            <a:endParaRPr lang="en-GB"/>
          </a:p>
        </p:txBody>
      </p:sp>
    </p:spTree>
    <p:extLst>
      <p:ext uri="{BB962C8B-B14F-4D97-AF65-F5344CB8AC3E}">
        <p14:creationId xmlns:p14="http://schemas.microsoft.com/office/powerpoint/2010/main" val="6735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0D40-75F4-E488-D8B3-3358158DF1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C136E9-E32D-393D-EB5D-BDD4660AA5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807647-65A5-DDF6-1211-3362CEEAE13A}"/>
              </a:ext>
            </a:extLst>
          </p:cNvPr>
          <p:cNvSpPr>
            <a:spLocks noGrp="1"/>
          </p:cNvSpPr>
          <p:nvPr>
            <p:ph type="dt" sz="half" idx="10"/>
          </p:nvPr>
        </p:nvSpPr>
        <p:spPr/>
        <p:txBody>
          <a:bodyPr/>
          <a:lstStyle/>
          <a:p>
            <a:fld id="{15BA86D4-3367-4451-9458-8D18E2C9336D}" type="datetimeFigureOut">
              <a:rPr lang="en-GB" smtClean="0"/>
              <a:t>26/05/2025</a:t>
            </a:fld>
            <a:endParaRPr lang="en-GB"/>
          </a:p>
        </p:txBody>
      </p:sp>
      <p:sp>
        <p:nvSpPr>
          <p:cNvPr id="5" name="Footer Placeholder 4">
            <a:extLst>
              <a:ext uri="{FF2B5EF4-FFF2-40B4-BE49-F238E27FC236}">
                <a16:creationId xmlns:a16="http://schemas.microsoft.com/office/drawing/2014/main" id="{A90BEAFF-46D8-B40D-A113-BD0912F478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4B0FD9-6F1B-E6E5-5B7F-85EC333155A1}"/>
              </a:ext>
            </a:extLst>
          </p:cNvPr>
          <p:cNvSpPr>
            <a:spLocks noGrp="1"/>
          </p:cNvSpPr>
          <p:nvPr>
            <p:ph type="sldNum" sz="quarter" idx="12"/>
          </p:nvPr>
        </p:nvSpPr>
        <p:spPr/>
        <p:txBody>
          <a:bodyPr/>
          <a:lstStyle/>
          <a:p>
            <a:fld id="{57A82209-B78F-4D19-BEC4-256C38606F1C}" type="slidenum">
              <a:rPr lang="en-GB" smtClean="0"/>
              <a:t>‹#›</a:t>
            </a:fld>
            <a:endParaRPr lang="en-GB"/>
          </a:p>
        </p:txBody>
      </p:sp>
    </p:spTree>
    <p:extLst>
      <p:ext uri="{BB962C8B-B14F-4D97-AF65-F5344CB8AC3E}">
        <p14:creationId xmlns:p14="http://schemas.microsoft.com/office/powerpoint/2010/main" val="397403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4F721-6ACE-8CE6-54B5-9C15C7ED54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6F4C59-4DBE-B2CD-36C8-B79DCFB00D5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EFC34A-12EE-0714-5FE0-12C4B30540A8}"/>
              </a:ext>
            </a:extLst>
          </p:cNvPr>
          <p:cNvSpPr>
            <a:spLocks noGrp="1"/>
          </p:cNvSpPr>
          <p:nvPr>
            <p:ph type="dt" sz="half" idx="10"/>
          </p:nvPr>
        </p:nvSpPr>
        <p:spPr/>
        <p:txBody>
          <a:bodyPr/>
          <a:lstStyle/>
          <a:p>
            <a:fld id="{15BA86D4-3367-4451-9458-8D18E2C9336D}" type="datetimeFigureOut">
              <a:rPr lang="en-GB" smtClean="0"/>
              <a:t>26/05/2025</a:t>
            </a:fld>
            <a:endParaRPr lang="en-GB"/>
          </a:p>
        </p:txBody>
      </p:sp>
      <p:sp>
        <p:nvSpPr>
          <p:cNvPr id="5" name="Footer Placeholder 4">
            <a:extLst>
              <a:ext uri="{FF2B5EF4-FFF2-40B4-BE49-F238E27FC236}">
                <a16:creationId xmlns:a16="http://schemas.microsoft.com/office/drawing/2014/main" id="{CC1B9743-9813-C12B-F5E4-C234ECAE9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F2BCD5-4D2F-0144-774C-2CB9CC52F1A5}"/>
              </a:ext>
            </a:extLst>
          </p:cNvPr>
          <p:cNvSpPr>
            <a:spLocks noGrp="1"/>
          </p:cNvSpPr>
          <p:nvPr>
            <p:ph type="sldNum" sz="quarter" idx="12"/>
          </p:nvPr>
        </p:nvSpPr>
        <p:spPr/>
        <p:txBody>
          <a:bodyPr/>
          <a:lstStyle/>
          <a:p>
            <a:fld id="{57A82209-B78F-4D19-BEC4-256C38606F1C}" type="slidenum">
              <a:rPr lang="en-GB" smtClean="0"/>
              <a:t>‹#›</a:t>
            </a:fld>
            <a:endParaRPr lang="en-GB"/>
          </a:p>
        </p:txBody>
      </p:sp>
    </p:spTree>
    <p:extLst>
      <p:ext uri="{BB962C8B-B14F-4D97-AF65-F5344CB8AC3E}">
        <p14:creationId xmlns:p14="http://schemas.microsoft.com/office/powerpoint/2010/main" val="141508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DF80-B1F2-3559-D28A-98C22FDC6E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CA8BFD-B00E-0ABF-D7E3-6C8FED47D5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232AA06-7F36-B5AA-0EA1-08F5814591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05D297-E284-E7DF-5BE9-4FA76086A660}"/>
              </a:ext>
            </a:extLst>
          </p:cNvPr>
          <p:cNvSpPr>
            <a:spLocks noGrp="1"/>
          </p:cNvSpPr>
          <p:nvPr>
            <p:ph type="dt" sz="half" idx="10"/>
          </p:nvPr>
        </p:nvSpPr>
        <p:spPr/>
        <p:txBody>
          <a:bodyPr/>
          <a:lstStyle/>
          <a:p>
            <a:fld id="{15BA86D4-3367-4451-9458-8D18E2C9336D}" type="datetimeFigureOut">
              <a:rPr lang="en-GB" smtClean="0"/>
              <a:t>26/05/2025</a:t>
            </a:fld>
            <a:endParaRPr lang="en-GB"/>
          </a:p>
        </p:txBody>
      </p:sp>
      <p:sp>
        <p:nvSpPr>
          <p:cNvPr id="6" name="Footer Placeholder 5">
            <a:extLst>
              <a:ext uri="{FF2B5EF4-FFF2-40B4-BE49-F238E27FC236}">
                <a16:creationId xmlns:a16="http://schemas.microsoft.com/office/drawing/2014/main" id="{04BE5AD0-8A9E-6F2F-6321-8D791EF426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2E7A09-0246-489D-2153-20CCC3C3AC59}"/>
              </a:ext>
            </a:extLst>
          </p:cNvPr>
          <p:cNvSpPr>
            <a:spLocks noGrp="1"/>
          </p:cNvSpPr>
          <p:nvPr>
            <p:ph type="sldNum" sz="quarter" idx="12"/>
          </p:nvPr>
        </p:nvSpPr>
        <p:spPr/>
        <p:txBody>
          <a:bodyPr/>
          <a:lstStyle/>
          <a:p>
            <a:fld id="{57A82209-B78F-4D19-BEC4-256C38606F1C}" type="slidenum">
              <a:rPr lang="en-GB" smtClean="0"/>
              <a:t>‹#›</a:t>
            </a:fld>
            <a:endParaRPr lang="en-GB"/>
          </a:p>
        </p:txBody>
      </p:sp>
    </p:spTree>
    <p:extLst>
      <p:ext uri="{BB962C8B-B14F-4D97-AF65-F5344CB8AC3E}">
        <p14:creationId xmlns:p14="http://schemas.microsoft.com/office/powerpoint/2010/main" val="2122557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CAB8-3835-E8DB-1582-60CEB07710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9C830C-F0CF-E5EC-0DDD-7F5CBC944B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1A9C46-3A48-AC21-BF34-E102F163B5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3063FA-03DD-E6F0-4EB4-4E418DBFC2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49ED53-111B-831E-91FF-0DD77E1E39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80E910-DC36-10CA-D02F-1A99F1902CC0}"/>
              </a:ext>
            </a:extLst>
          </p:cNvPr>
          <p:cNvSpPr>
            <a:spLocks noGrp="1"/>
          </p:cNvSpPr>
          <p:nvPr>
            <p:ph type="dt" sz="half" idx="10"/>
          </p:nvPr>
        </p:nvSpPr>
        <p:spPr/>
        <p:txBody>
          <a:bodyPr/>
          <a:lstStyle/>
          <a:p>
            <a:fld id="{15BA86D4-3367-4451-9458-8D18E2C9336D}" type="datetimeFigureOut">
              <a:rPr lang="en-GB" smtClean="0"/>
              <a:t>26/05/2025</a:t>
            </a:fld>
            <a:endParaRPr lang="en-GB"/>
          </a:p>
        </p:txBody>
      </p:sp>
      <p:sp>
        <p:nvSpPr>
          <p:cNvPr id="8" name="Footer Placeholder 7">
            <a:extLst>
              <a:ext uri="{FF2B5EF4-FFF2-40B4-BE49-F238E27FC236}">
                <a16:creationId xmlns:a16="http://schemas.microsoft.com/office/drawing/2014/main" id="{292C3ECD-273A-787B-FE5D-32668FE7DC2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CD0686-1C89-C387-7F65-8A6E0E2A7928}"/>
              </a:ext>
            </a:extLst>
          </p:cNvPr>
          <p:cNvSpPr>
            <a:spLocks noGrp="1"/>
          </p:cNvSpPr>
          <p:nvPr>
            <p:ph type="sldNum" sz="quarter" idx="12"/>
          </p:nvPr>
        </p:nvSpPr>
        <p:spPr/>
        <p:txBody>
          <a:bodyPr/>
          <a:lstStyle/>
          <a:p>
            <a:fld id="{57A82209-B78F-4D19-BEC4-256C38606F1C}" type="slidenum">
              <a:rPr lang="en-GB" smtClean="0"/>
              <a:t>‹#›</a:t>
            </a:fld>
            <a:endParaRPr lang="en-GB"/>
          </a:p>
        </p:txBody>
      </p:sp>
    </p:spTree>
    <p:extLst>
      <p:ext uri="{BB962C8B-B14F-4D97-AF65-F5344CB8AC3E}">
        <p14:creationId xmlns:p14="http://schemas.microsoft.com/office/powerpoint/2010/main" val="40774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DDF22-2F78-C23F-79AD-BA92699F137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6B04A64-75E4-DE6A-7F8C-6B09E93F591F}"/>
              </a:ext>
            </a:extLst>
          </p:cNvPr>
          <p:cNvSpPr>
            <a:spLocks noGrp="1"/>
          </p:cNvSpPr>
          <p:nvPr>
            <p:ph type="dt" sz="half" idx="10"/>
          </p:nvPr>
        </p:nvSpPr>
        <p:spPr/>
        <p:txBody>
          <a:bodyPr/>
          <a:lstStyle/>
          <a:p>
            <a:fld id="{15BA86D4-3367-4451-9458-8D18E2C9336D}" type="datetimeFigureOut">
              <a:rPr lang="en-GB" smtClean="0"/>
              <a:t>26/05/2025</a:t>
            </a:fld>
            <a:endParaRPr lang="en-GB"/>
          </a:p>
        </p:txBody>
      </p:sp>
      <p:sp>
        <p:nvSpPr>
          <p:cNvPr id="4" name="Footer Placeholder 3">
            <a:extLst>
              <a:ext uri="{FF2B5EF4-FFF2-40B4-BE49-F238E27FC236}">
                <a16:creationId xmlns:a16="http://schemas.microsoft.com/office/drawing/2014/main" id="{AD2DB981-2EB6-7A89-2960-B2D616B15D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CEAA78B-E04B-C774-2862-011B63CE02B8}"/>
              </a:ext>
            </a:extLst>
          </p:cNvPr>
          <p:cNvSpPr>
            <a:spLocks noGrp="1"/>
          </p:cNvSpPr>
          <p:nvPr>
            <p:ph type="sldNum" sz="quarter" idx="12"/>
          </p:nvPr>
        </p:nvSpPr>
        <p:spPr/>
        <p:txBody>
          <a:bodyPr/>
          <a:lstStyle/>
          <a:p>
            <a:fld id="{57A82209-B78F-4D19-BEC4-256C38606F1C}" type="slidenum">
              <a:rPr lang="en-GB" smtClean="0"/>
              <a:t>‹#›</a:t>
            </a:fld>
            <a:endParaRPr lang="en-GB"/>
          </a:p>
        </p:txBody>
      </p:sp>
    </p:spTree>
    <p:extLst>
      <p:ext uri="{BB962C8B-B14F-4D97-AF65-F5344CB8AC3E}">
        <p14:creationId xmlns:p14="http://schemas.microsoft.com/office/powerpoint/2010/main" val="104156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B0055C-3725-3EA1-C40F-135A246E494E}"/>
              </a:ext>
            </a:extLst>
          </p:cNvPr>
          <p:cNvSpPr>
            <a:spLocks noGrp="1"/>
          </p:cNvSpPr>
          <p:nvPr>
            <p:ph type="dt" sz="half" idx="10"/>
          </p:nvPr>
        </p:nvSpPr>
        <p:spPr/>
        <p:txBody>
          <a:bodyPr/>
          <a:lstStyle/>
          <a:p>
            <a:fld id="{15BA86D4-3367-4451-9458-8D18E2C9336D}" type="datetimeFigureOut">
              <a:rPr lang="en-GB" smtClean="0"/>
              <a:t>26/05/2025</a:t>
            </a:fld>
            <a:endParaRPr lang="en-GB"/>
          </a:p>
        </p:txBody>
      </p:sp>
      <p:sp>
        <p:nvSpPr>
          <p:cNvPr id="3" name="Footer Placeholder 2">
            <a:extLst>
              <a:ext uri="{FF2B5EF4-FFF2-40B4-BE49-F238E27FC236}">
                <a16:creationId xmlns:a16="http://schemas.microsoft.com/office/drawing/2014/main" id="{9D0C6C72-3063-65D7-F86C-943014CFFB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C20634-80B1-A3ED-65C6-41DAD54EDF84}"/>
              </a:ext>
            </a:extLst>
          </p:cNvPr>
          <p:cNvSpPr>
            <a:spLocks noGrp="1"/>
          </p:cNvSpPr>
          <p:nvPr>
            <p:ph type="sldNum" sz="quarter" idx="12"/>
          </p:nvPr>
        </p:nvSpPr>
        <p:spPr/>
        <p:txBody>
          <a:bodyPr/>
          <a:lstStyle/>
          <a:p>
            <a:fld id="{57A82209-B78F-4D19-BEC4-256C38606F1C}" type="slidenum">
              <a:rPr lang="en-GB" smtClean="0"/>
              <a:t>‹#›</a:t>
            </a:fld>
            <a:endParaRPr lang="en-GB"/>
          </a:p>
        </p:txBody>
      </p:sp>
    </p:spTree>
    <p:extLst>
      <p:ext uri="{BB962C8B-B14F-4D97-AF65-F5344CB8AC3E}">
        <p14:creationId xmlns:p14="http://schemas.microsoft.com/office/powerpoint/2010/main" val="3341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5852-3C98-F678-39B7-2E3E9746B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8EC0430-AF4A-02BF-3BF2-B739658805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44CB39-A592-B40A-D0DA-B230B7A48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B56980-A5A6-DCA3-8C77-957B5A026086}"/>
              </a:ext>
            </a:extLst>
          </p:cNvPr>
          <p:cNvSpPr>
            <a:spLocks noGrp="1"/>
          </p:cNvSpPr>
          <p:nvPr>
            <p:ph type="dt" sz="half" idx="10"/>
          </p:nvPr>
        </p:nvSpPr>
        <p:spPr/>
        <p:txBody>
          <a:bodyPr/>
          <a:lstStyle/>
          <a:p>
            <a:fld id="{15BA86D4-3367-4451-9458-8D18E2C9336D}" type="datetimeFigureOut">
              <a:rPr lang="en-GB" smtClean="0"/>
              <a:t>26/05/2025</a:t>
            </a:fld>
            <a:endParaRPr lang="en-GB"/>
          </a:p>
        </p:txBody>
      </p:sp>
      <p:sp>
        <p:nvSpPr>
          <p:cNvPr id="6" name="Footer Placeholder 5">
            <a:extLst>
              <a:ext uri="{FF2B5EF4-FFF2-40B4-BE49-F238E27FC236}">
                <a16:creationId xmlns:a16="http://schemas.microsoft.com/office/drawing/2014/main" id="{1BCA6260-3F6B-D27F-4FAE-13FE040C82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084682-4CE7-EDE5-0212-D0BB0D31BE6E}"/>
              </a:ext>
            </a:extLst>
          </p:cNvPr>
          <p:cNvSpPr>
            <a:spLocks noGrp="1"/>
          </p:cNvSpPr>
          <p:nvPr>
            <p:ph type="sldNum" sz="quarter" idx="12"/>
          </p:nvPr>
        </p:nvSpPr>
        <p:spPr/>
        <p:txBody>
          <a:bodyPr/>
          <a:lstStyle/>
          <a:p>
            <a:fld id="{57A82209-B78F-4D19-BEC4-256C38606F1C}" type="slidenum">
              <a:rPr lang="en-GB" smtClean="0"/>
              <a:t>‹#›</a:t>
            </a:fld>
            <a:endParaRPr lang="en-GB"/>
          </a:p>
        </p:txBody>
      </p:sp>
    </p:spTree>
    <p:extLst>
      <p:ext uri="{BB962C8B-B14F-4D97-AF65-F5344CB8AC3E}">
        <p14:creationId xmlns:p14="http://schemas.microsoft.com/office/powerpoint/2010/main" val="14183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B9C9F-6339-0495-C6F4-F1649BDC5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C72862-2861-E45D-6224-B9C0D881D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82D2A1-9568-85A0-C641-F238E4F676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100118-6148-ADA9-450E-516A3112959D}"/>
              </a:ext>
            </a:extLst>
          </p:cNvPr>
          <p:cNvSpPr>
            <a:spLocks noGrp="1"/>
          </p:cNvSpPr>
          <p:nvPr>
            <p:ph type="dt" sz="half" idx="10"/>
          </p:nvPr>
        </p:nvSpPr>
        <p:spPr/>
        <p:txBody>
          <a:bodyPr/>
          <a:lstStyle/>
          <a:p>
            <a:fld id="{15BA86D4-3367-4451-9458-8D18E2C9336D}" type="datetimeFigureOut">
              <a:rPr lang="en-GB" smtClean="0"/>
              <a:t>26/05/2025</a:t>
            </a:fld>
            <a:endParaRPr lang="en-GB"/>
          </a:p>
        </p:txBody>
      </p:sp>
      <p:sp>
        <p:nvSpPr>
          <p:cNvPr id="6" name="Footer Placeholder 5">
            <a:extLst>
              <a:ext uri="{FF2B5EF4-FFF2-40B4-BE49-F238E27FC236}">
                <a16:creationId xmlns:a16="http://schemas.microsoft.com/office/drawing/2014/main" id="{5B325E59-2047-16E5-FA17-0CF656ED2E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4D8161-A8AA-9C89-9C14-4FE51627317C}"/>
              </a:ext>
            </a:extLst>
          </p:cNvPr>
          <p:cNvSpPr>
            <a:spLocks noGrp="1"/>
          </p:cNvSpPr>
          <p:nvPr>
            <p:ph type="sldNum" sz="quarter" idx="12"/>
          </p:nvPr>
        </p:nvSpPr>
        <p:spPr/>
        <p:txBody>
          <a:bodyPr/>
          <a:lstStyle/>
          <a:p>
            <a:fld id="{57A82209-B78F-4D19-BEC4-256C38606F1C}" type="slidenum">
              <a:rPr lang="en-GB" smtClean="0"/>
              <a:t>‹#›</a:t>
            </a:fld>
            <a:endParaRPr lang="en-GB"/>
          </a:p>
        </p:txBody>
      </p:sp>
    </p:spTree>
    <p:extLst>
      <p:ext uri="{BB962C8B-B14F-4D97-AF65-F5344CB8AC3E}">
        <p14:creationId xmlns:p14="http://schemas.microsoft.com/office/powerpoint/2010/main" val="245059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9A5E8D-4859-D805-5F59-5EA161C926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D700D6-4B49-619C-EB25-9A0A22A0CC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CA885F-E64B-8BEA-7962-623F85E6E6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BA86D4-3367-4451-9458-8D18E2C9336D}" type="datetimeFigureOut">
              <a:rPr lang="en-GB" smtClean="0"/>
              <a:t>26/05/2025</a:t>
            </a:fld>
            <a:endParaRPr lang="en-GB"/>
          </a:p>
        </p:txBody>
      </p:sp>
      <p:sp>
        <p:nvSpPr>
          <p:cNvPr id="5" name="Footer Placeholder 4">
            <a:extLst>
              <a:ext uri="{FF2B5EF4-FFF2-40B4-BE49-F238E27FC236}">
                <a16:creationId xmlns:a16="http://schemas.microsoft.com/office/drawing/2014/main" id="{BEE88C26-1A8C-405C-8EEF-7455FEBBE1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79DF200-67E3-BF4C-517D-0E768B280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A82209-B78F-4D19-BEC4-256C38606F1C}" type="slidenum">
              <a:rPr lang="en-GB" smtClean="0"/>
              <a:t>‹#›</a:t>
            </a:fld>
            <a:endParaRPr lang="en-GB"/>
          </a:p>
        </p:txBody>
      </p:sp>
    </p:spTree>
    <p:extLst>
      <p:ext uri="{BB962C8B-B14F-4D97-AF65-F5344CB8AC3E}">
        <p14:creationId xmlns:p14="http://schemas.microsoft.com/office/powerpoint/2010/main" val="3030705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hyperlink" Target="https://docs.google.com/document/d/1b1ZAgBrDk0oOcoJpRMHKWBiGRhgpOTfSnxw-6lDXS4s/edit"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access.historyhit.com/latest-podcasts/videos/hhp-ta-0118"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hyperlink" Target="https://docs.google.com/document/d/1fNvDaFslrDVV9WO95lJCfgKNR-f1FL7WjmUfO8QWELM/edi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queeringthepasts.com/?page_id=68" TargetMode="External"/><Relationship Id="rId2" Type="http://schemas.openxmlformats.org/officeDocument/2006/relationships/hyperlink" Target="https://eur01.safelinks.protection.outlook.com/?url=https%3A%2F%2Fdocs.google.com%2Fforms%2Fd%2Fe%2F1FAIpQLSe2oGAaOZIzYoS5yRb188a61EOTPn0N-7NpZxOIk-yPC8af3A%2Fviewform%3Fusp%3Dsharing%26ouid%3D114415806570285675584&amp;data=05%7C02%7CJoe.L.Watson%40warwick.ac.uk%7C2929e029789e466fca7b08dd9956f0af%7C09bacfbd47ef446592653546f2eaf6bc%7C0%7C0%7C638835320881342452%7CUnknown%7CTWFpbGZsb3d8eyJFbXB0eU1hcGkiOnRydWUsIlYiOiIwLjAuMDAwMCIsIlAiOiJXaW4zMiIsIkFOIjoiTWFpbCIsIldUIjoyfQ%3D%3D%7C0%7C%7C%7C&amp;sdata=v7OB3ppyXpYzFcvMFbFHMZhwNZqtsQDwXDlkb%2Bz8MOg%3D&amp;reserved=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enelope.uchicago.edu/Thayer/e/roman/texts/cassius_dio/80*.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cel.org/g/gibbon/decline/volume1/chap6.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A%202020%20short%20film%20about%20a%20genderqueer%20Elagabalu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blog.bham.ac.uk/historybham/lgbtqia-history-month-elagabalus-the-trans-emperor-of-rome-ollie-burns/" TargetMode="External"/><Relationship Id="rId3" Type="http://schemas.openxmlformats.org/officeDocument/2006/relationships/hyperlink" Target="https://www.spectrumsouth.com/transgender-lives-empress-elagabalus/" TargetMode="External"/><Relationship Id="rId7" Type="http://schemas.openxmlformats.org/officeDocument/2006/relationships/hyperlink" Target="https://www.makingqueerhistory.com/articles/2017/9/24/elagabalus-the-empress" TargetMode="External"/><Relationship Id="rId2" Type="http://schemas.openxmlformats.org/officeDocument/2006/relationships/hyperlink" Target="https://www.newyorker.com/books/page-turner/the-promise-and-potential-of-fan-fiction" TargetMode="External"/><Relationship Id="rId1" Type="http://schemas.openxmlformats.org/officeDocument/2006/relationships/slideLayout" Target="../slideLayouts/slideLayout2.xml"/><Relationship Id="rId6" Type="http://schemas.openxmlformats.org/officeDocument/2006/relationships/hyperlink" Target="https://writewhereithurts.net/2017/10/25/roman-historians-unreliable-narrators-part-2-of-2/" TargetMode="External"/><Relationship Id="rId11" Type="http://schemas.openxmlformats.org/officeDocument/2006/relationships/image" Target="../media/image2.png"/><Relationship Id="rId5" Type="http://schemas.openxmlformats.org/officeDocument/2006/relationships/hyperlink" Target="https://writewhereithurts.net/2017/10/18/roman-historians-unreliable-narrators/" TargetMode="External"/><Relationship Id="rId10" Type="http://schemas.openxmlformats.org/officeDocument/2006/relationships/hyperlink" Target="https://www.academia.edu/42864730/Ruling_in_Purple_and_Wearing_Make_up_Gendered_Adventures_of_Emperor_Elagabalus_as_seen_by_Cassius_Dio_and_Herodian" TargetMode="External"/><Relationship Id="rId4" Type="http://schemas.openxmlformats.org/officeDocument/2006/relationships/hyperlink" Target="https://outhistory.org/exhibits/show/tgi-bios/elagabalus" TargetMode="External"/><Relationship Id="rId9" Type="http://schemas.openxmlformats.org/officeDocument/2006/relationships/hyperlink" Target="https://www.historyisgaypodcast.com/notes/2019/1/20/episode-21-the-real-housewife-of-rom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elagabalusfil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elagabalusfilm/"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en.pronouns.page/" TargetMode="External"/><Relationship Id="rId2" Type="http://schemas.openxmlformats.org/officeDocument/2006/relationships/hyperlink" Target="https://www.queerundefined.com/search/genderqueer"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classics.cam.ac.uk/museum/exhibitions/temporary-displays-1/museum-remix"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390B4F-AD8D-9E5B-9E32-6010ABFB73D3}"/>
              </a:ext>
            </a:extLst>
          </p:cNvPr>
          <p:cNvSpPr txBox="1"/>
          <p:nvPr/>
        </p:nvSpPr>
        <p:spPr>
          <a:xfrm>
            <a:off x="602391" y="164540"/>
            <a:ext cx="7157652" cy="3416320"/>
          </a:xfrm>
          <a:prstGeom prst="rect">
            <a:avLst/>
          </a:prstGeom>
          <a:noFill/>
        </p:spPr>
        <p:txBody>
          <a:bodyPr wrap="square">
            <a:spAutoFit/>
          </a:bodyPr>
          <a:lstStyle/>
          <a:p>
            <a:r>
              <a:rPr lang="en-GB" sz="7200" dirty="0"/>
              <a:t>Elagabalus: </a:t>
            </a:r>
          </a:p>
          <a:p>
            <a:r>
              <a:rPr lang="en-GB" sz="7200" dirty="0"/>
              <a:t>The Genderqueer Ruler of Rome</a:t>
            </a:r>
          </a:p>
        </p:txBody>
      </p:sp>
      <p:pic>
        <p:nvPicPr>
          <p:cNvPr id="7" name="Picture 6" descr="A rainbow colored vase with two handles&#10;&#10;AI-generated content may be incorrect.">
            <a:extLst>
              <a:ext uri="{FF2B5EF4-FFF2-40B4-BE49-F238E27FC236}">
                <a16:creationId xmlns:a16="http://schemas.microsoft.com/office/drawing/2014/main" id="{059C8098-28D7-5A99-337F-4456CEFD9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4832" y="121291"/>
            <a:ext cx="2013123" cy="2013123"/>
          </a:xfrm>
          <a:prstGeom prst="rect">
            <a:avLst/>
          </a:prstGeom>
        </p:spPr>
      </p:pic>
      <p:pic>
        <p:nvPicPr>
          <p:cNvPr id="1026" name="Picture 2" descr="Transgender flag - Wikipedia">
            <a:extLst>
              <a:ext uri="{FF2B5EF4-FFF2-40B4-BE49-F238E27FC236}">
                <a16:creationId xmlns:a16="http://schemas.microsoft.com/office/drawing/2014/main" id="{A2757564-4AA2-48B2-6668-878C89F05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1" y="3874592"/>
            <a:ext cx="12196931" cy="298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47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F70F7-6E15-F990-3C5E-EAB3541EDB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31A1B0-B12D-D619-FE7D-00BF199245CD}"/>
              </a:ext>
            </a:extLst>
          </p:cNvPr>
          <p:cNvSpPr>
            <a:spLocks noGrp="1"/>
          </p:cNvSpPr>
          <p:nvPr>
            <p:ph type="title"/>
          </p:nvPr>
        </p:nvSpPr>
        <p:spPr/>
        <p:txBody>
          <a:bodyPr>
            <a:normAutofit/>
          </a:bodyPr>
          <a:lstStyle/>
          <a:p>
            <a:r>
              <a:rPr lang="en-GB" sz="3600" dirty="0"/>
              <a:t>Discussion questions:</a:t>
            </a:r>
          </a:p>
        </p:txBody>
      </p:sp>
      <p:sp>
        <p:nvSpPr>
          <p:cNvPr id="3" name="Content Placeholder 2">
            <a:extLst>
              <a:ext uri="{FF2B5EF4-FFF2-40B4-BE49-F238E27FC236}">
                <a16:creationId xmlns:a16="http://schemas.microsoft.com/office/drawing/2014/main" id="{7DAED8C8-2485-8E6A-75D1-6CC2EDBEF387}"/>
              </a:ext>
            </a:extLst>
          </p:cNvPr>
          <p:cNvSpPr>
            <a:spLocks noGrp="1"/>
          </p:cNvSpPr>
          <p:nvPr>
            <p:ph idx="1"/>
          </p:nvPr>
        </p:nvSpPr>
        <p:spPr>
          <a:xfrm>
            <a:off x="838200" y="1823315"/>
            <a:ext cx="9516762" cy="4351338"/>
          </a:xfrm>
        </p:spPr>
        <p:txBody>
          <a:bodyPr>
            <a:noAutofit/>
          </a:bodyPr>
          <a:lstStyle/>
          <a:p>
            <a:pPr marL="342900" indent="-342900">
              <a:buAutoNum type="arabicParenR"/>
            </a:pPr>
            <a:r>
              <a:rPr lang="en-GB" sz="2400" dirty="0"/>
              <a:t>Review the information given above and write a list of traits that a Roman might have thought of as masculine or manly. </a:t>
            </a:r>
          </a:p>
          <a:p>
            <a:pPr marL="342900" indent="-342900">
              <a:buAutoNum type="arabicParenR"/>
            </a:pPr>
            <a:r>
              <a:rPr lang="en-GB" sz="2400" dirty="0"/>
              <a:t>How similar are these to modern ideas about ‘manly’ behaviour? </a:t>
            </a:r>
          </a:p>
          <a:p>
            <a:pPr marL="342900" indent="-342900">
              <a:buAutoNum type="arabicParenR"/>
            </a:pPr>
            <a:r>
              <a:rPr lang="en-GB" sz="2400" dirty="0"/>
              <a:t>What can you infer about Roman attitudes towards women and femininity from the information given on pages 5-7?</a:t>
            </a:r>
            <a:endParaRPr lang="en-GB" sz="3600" dirty="0"/>
          </a:p>
        </p:txBody>
      </p:sp>
      <p:pic>
        <p:nvPicPr>
          <p:cNvPr id="4" name="Picture 2" descr="Transgender flag - Wikipedia">
            <a:extLst>
              <a:ext uri="{FF2B5EF4-FFF2-40B4-BE49-F238E27FC236}">
                <a16:creationId xmlns:a16="http://schemas.microsoft.com/office/drawing/2014/main" id="{550AC922-9A0D-6879-36DF-C5498E020A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41542"/>
            <a:ext cx="12192000" cy="26164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3817169-FE6F-FAD0-6D91-5640905EF78C}"/>
              </a:ext>
            </a:extLst>
          </p:cNvPr>
          <p:cNvSpPr txBox="1"/>
          <p:nvPr/>
        </p:nvSpPr>
        <p:spPr>
          <a:xfrm>
            <a:off x="5921112" y="6285494"/>
            <a:ext cx="349776" cy="461665"/>
          </a:xfrm>
          <a:prstGeom prst="rect">
            <a:avLst/>
          </a:prstGeom>
          <a:noFill/>
        </p:spPr>
        <p:txBody>
          <a:bodyPr wrap="none" rtlCol="0">
            <a:spAutoFit/>
          </a:bodyPr>
          <a:lstStyle/>
          <a:p>
            <a:pPr algn="ctr"/>
            <a:r>
              <a:rPr lang="en-GB" sz="2400" dirty="0"/>
              <a:t>8</a:t>
            </a:r>
          </a:p>
        </p:txBody>
      </p:sp>
    </p:spTree>
    <p:extLst>
      <p:ext uri="{BB962C8B-B14F-4D97-AF65-F5344CB8AC3E}">
        <p14:creationId xmlns:p14="http://schemas.microsoft.com/office/powerpoint/2010/main" val="365951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82DD5-E51D-373D-1A85-21578D26D91E}"/>
              </a:ext>
            </a:extLst>
          </p:cNvPr>
          <p:cNvSpPr>
            <a:spLocks noGrp="1"/>
          </p:cNvSpPr>
          <p:nvPr>
            <p:ph type="title"/>
          </p:nvPr>
        </p:nvSpPr>
        <p:spPr>
          <a:xfrm>
            <a:off x="573658" y="200709"/>
            <a:ext cx="10515600" cy="1325563"/>
          </a:xfrm>
        </p:spPr>
        <p:txBody>
          <a:bodyPr>
            <a:normAutofit/>
          </a:bodyPr>
          <a:lstStyle/>
          <a:p>
            <a:r>
              <a:rPr lang="en-GB" sz="3600" dirty="0"/>
              <a:t>The Religious Controversy</a:t>
            </a:r>
          </a:p>
        </p:txBody>
      </p:sp>
      <p:sp>
        <p:nvSpPr>
          <p:cNvPr id="3" name="Content Placeholder 2">
            <a:extLst>
              <a:ext uri="{FF2B5EF4-FFF2-40B4-BE49-F238E27FC236}">
                <a16:creationId xmlns:a16="http://schemas.microsoft.com/office/drawing/2014/main" id="{860EE13C-F9C7-AB27-BE68-382BBAF2E5A1}"/>
              </a:ext>
            </a:extLst>
          </p:cNvPr>
          <p:cNvSpPr>
            <a:spLocks noGrp="1"/>
          </p:cNvSpPr>
          <p:nvPr>
            <p:ph idx="1"/>
          </p:nvPr>
        </p:nvSpPr>
        <p:spPr>
          <a:xfrm>
            <a:off x="573658" y="1253331"/>
            <a:ext cx="6197845" cy="4351338"/>
          </a:xfrm>
        </p:spPr>
        <p:txBody>
          <a:bodyPr>
            <a:noAutofit/>
          </a:bodyPr>
          <a:lstStyle/>
          <a:p>
            <a:pPr marL="0" indent="0">
              <a:buNone/>
            </a:pPr>
            <a:r>
              <a:rPr lang="en-GB" sz="2000" dirty="0"/>
              <a:t>What made people consider Elagabalus a bad Emperor in the first place? Remember that we said earlier that Elagabalus also might have gotten into trouble for their religious practises. </a:t>
            </a:r>
          </a:p>
          <a:p>
            <a:pPr marL="0" indent="0">
              <a:buNone/>
            </a:pPr>
            <a:r>
              <a:rPr lang="en-GB" sz="2000" dirty="0"/>
              <a:t>Elagabalus wanted to convert the Romans to the worship of a sun god from Syria, </a:t>
            </a:r>
            <a:r>
              <a:rPr lang="en-GB" sz="2000" dirty="0" err="1"/>
              <a:t>El’Gabal</a:t>
            </a:r>
            <a:r>
              <a:rPr lang="en-GB" sz="2000" dirty="0"/>
              <a:t>. Elagabalus insisted that </a:t>
            </a:r>
            <a:r>
              <a:rPr lang="en-GB" sz="2000" dirty="0" err="1"/>
              <a:t>El’Gabal</a:t>
            </a:r>
            <a:r>
              <a:rPr lang="en-GB" sz="2000" dirty="0"/>
              <a:t> was more important than any other god, even Jupiter (the king of the Roman gods). In fact, the nickname Elagabalus comes from the name </a:t>
            </a:r>
            <a:r>
              <a:rPr lang="en-GB" sz="2000" dirty="0" err="1"/>
              <a:t>El’Gabal</a:t>
            </a:r>
            <a:r>
              <a:rPr lang="en-GB" sz="2000" dirty="0"/>
              <a:t>, and is a sign of their devotion to this god. </a:t>
            </a:r>
          </a:p>
          <a:p>
            <a:pPr marL="0" indent="0">
              <a:buNone/>
            </a:pPr>
            <a:r>
              <a:rPr lang="en-GB" sz="2000" dirty="0"/>
              <a:t>Elagabalus had a sacred representation of </a:t>
            </a:r>
            <a:r>
              <a:rPr lang="en-GB" sz="2000" dirty="0" err="1"/>
              <a:t>El’Gabal</a:t>
            </a:r>
            <a:r>
              <a:rPr lang="en-GB" sz="2000" dirty="0"/>
              <a:t>, a large black stone, brought from Emesa. They built a brand new temple to house it on the Palatine Hill in Rome near the Imperial Palace. New religious rituals and festivals were added to the official calendar, and Elagabalus led them as high priest of their most sacred traditions. Ancient historians made sure to present it that way. </a:t>
            </a:r>
          </a:p>
        </p:txBody>
      </p:sp>
      <p:pic>
        <p:nvPicPr>
          <p:cNvPr id="5" name="Picture 4">
            <a:extLst>
              <a:ext uri="{FF2B5EF4-FFF2-40B4-BE49-F238E27FC236}">
                <a16:creationId xmlns:a16="http://schemas.microsoft.com/office/drawing/2014/main" id="{64BD3FE6-929B-76D1-DEC5-64B8914F691C}"/>
              </a:ext>
            </a:extLst>
          </p:cNvPr>
          <p:cNvPicPr>
            <a:picLocks noChangeAspect="1"/>
          </p:cNvPicPr>
          <p:nvPr/>
        </p:nvPicPr>
        <p:blipFill>
          <a:blip r:embed="rId2"/>
          <a:stretch>
            <a:fillRect/>
          </a:stretch>
        </p:blipFill>
        <p:spPr>
          <a:xfrm>
            <a:off x="7493441" y="200709"/>
            <a:ext cx="4124901" cy="5811061"/>
          </a:xfrm>
          <a:prstGeom prst="rect">
            <a:avLst/>
          </a:prstGeom>
        </p:spPr>
      </p:pic>
      <p:sp>
        <p:nvSpPr>
          <p:cNvPr id="7" name="TextBox 6">
            <a:extLst>
              <a:ext uri="{FF2B5EF4-FFF2-40B4-BE49-F238E27FC236}">
                <a16:creationId xmlns:a16="http://schemas.microsoft.com/office/drawing/2014/main" id="{0FBDBB8D-D9B2-2CD9-54E0-C6C687D062F7}"/>
              </a:ext>
            </a:extLst>
          </p:cNvPr>
          <p:cNvSpPr txBox="1"/>
          <p:nvPr/>
        </p:nvSpPr>
        <p:spPr>
          <a:xfrm>
            <a:off x="7493441" y="6008468"/>
            <a:ext cx="4124901" cy="830997"/>
          </a:xfrm>
          <a:prstGeom prst="rect">
            <a:avLst/>
          </a:prstGeom>
          <a:noFill/>
        </p:spPr>
        <p:txBody>
          <a:bodyPr wrap="square">
            <a:spAutoFit/>
          </a:bodyPr>
          <a:lstStyle/>
          <a:p>
            <a:r>
              <a:rPr lang="en-GB" sz="1600" dirty="0"/>
              <a:t>This marble bust portraying Elagabalus can be found at the Capitoline Museums in Rome. It is dated around 221 AD.</a:t>
            </a:r>
          </a:p>
        </p:txBody>
      </p:sp>
      <p:sp>
        <p:nvSpPr>
          <p:cNvPr id="8" name="TextBox 7">
            <a:extLst>
              <a:ext uri="{FF2B5EF4-FFF2-40B4-BE49-F238E27FC236}">
                <a16:creationId xmlns:a16="http://schemas.microsoft.com/office/drawing/2014/main" id="{E7B3FFAD-D2AC-D713-420E-7B7D1F7CA66A}"/>
              </a:ext>
            </a:extLst>
          </p:cNvPr>
          <p:cNvSpPr txBox="1"/>
          <p:nvPr/>
        </p:nvSpPr>
        <p:spPr>
          <a:xfrm>
            <a:off x="5921112" y="6285494"/>
            <a:ext cx="349776" cy="461665"/>
          </a:xfrm>
          <a:prstGeom prst="rect">
            <a:avLst/>
          </a:prstGeom>
          <a:noFill/>
        </p:spPr>
        <p:txBody>
          <a:bodyPr wrap="none" rtlCol="0">
            <a:spAutoFit/>
          </a:bodyPr>
          <a:lstStyle/>
          <a:p>
            <a:pPr algn="ctr"/>
            <a:r>
              <a:rPr lang="en-GB" sz="2400" dirty="0"/>
              <a:t>9</a:t>
            </a:r>
          </a:p>
        </p:txBody>
      </p:sp>
    </p:spTree>
    <p:extLst>
      <p:ext uri="{BB962C8B-B14F-4D97-AF65-F5344CB8AC3E}">
        <p14:creationId xmlns:p14="http://schemas.microsoft.com/office/powerpoint/2010/main" val="262326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59E38-278A-316C-8323-D44B5F28D72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BCF00-A42F-DA42-1878-CD1E5EFF7354}"/>
              </a:ext>
            </a:extLst>
          </p:cNvPr>
          <p:cNvSpPr>
            <a:spLocks noGrp="1"/>
          </p:cNvSpPr>
          <p:nvPr>
            <p:ph idx="1"/>
          </p:nvPr>
        </p:nvSpPr>
        <p:spPr>
          <a:xfrm>
            <a:off x="584887" y="207828"/>
            <a:ext cx="5296929" cy="2767914"/>
          </a:xfrm>
        </p:spPr>
        <p:txBody>
          <a:bodyPr>
            <a:noAutofit/>
          </a:bodyPr>
          <a:lstStyle/>
          <a:p>
            <a:pPr marL="0" indent="0">
              <a:buNone/>
            </a:pPr>
            <a:r>
              <a:rPr lang="en-GB" sz="1800" dirty="0"/>
              <a:t>This alone wasn’t a very unusual or terrible idea. It was quite common for Romans to absorb new deities and rituals into their religion. For example, the queen of the Egyptian gods, Isis, and the Greek god Dionysus came to be very popular in Rome. </a:t>
            </a:r>
          </a:p>
          <a:p>
            <a:pPr marL="0" indent="0">
              <a:buNone/>
            </a:pPr>
            <a:r>
              <a:rPr lang="en-GB" sz="1800" dirty="0"/>
              <a:t>The scandal came when Elagabalus violated one of the most ancient and sacred parts of Roman religion: they married one of the Vestal Virgins. The temple of Vesta had been a key part of Roman religious life for hundreds of years, and the most significant thing about her priestesses was their vow to remain chaste and unmarried.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800" dirty="0"/>
              <a:t>Elagabalus may have thought the marriage was symbolic. A union of the great </a:t>
            </a:r>
            <a:r>
              <a:rPr lang="en-GB" sz="1800" dirty="0" err="1"/>
              <a:t>El’Gabal</a:t>
            </a:r>
            <a:r>
              <a:rPr lang="en-GB" sz="1800" dirty="0"/>
              <a:t> and Rome’s favourite goddess. The Romans probably saw it as a violation of one.</a:t>
            </a:r>
            <a:r>
              <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rPr>
              <a:t> So the stories about Elagabalus’ gender and sexuality, which were designed to shock Roman audiences, might have been inspired by this scandalous marriage.</a:t>
            </a:r>
          </a:p>
          <a:p>
            <a:pPr marL="0" indent="0">
              <a:buNone/>
            </a:pPr>
            <a:endParaRPr lang="en-GB" dirty="0"/>
          </a:p>
        </p:txBody>
      </p:sp>
      <p:sp>
        <p:nvSpPr>
          <p:cNvPr id="10" name="Rectangle 9">
            <a:extLst>
              <a:ext uri="{FF2B5EF4-FFF2-40B4-BE49-F238E27FC236}">
                <a16:creationId xmlns:a16="http://schemas.microsoft.com/office/drawing/2014/main" id="{EFDD8B38-8A1C-814E-7D9E-BD61704C693D}"/>
              </a:ext>
            </a:extLst>
          </p:cNvPr>
          <p:cNvSpPr/>
          <p:nvPr/>
        </p:nvSpPr>
        <p:spPr>
          <a:xfrm>
            <a:off x="0" y="5313405"/>
            <a:ext cx="12192000" cy="1544595"/>
          </a:xfrm>
          <a:prstGeom prst="rect">
            <a:avLst/>
          </a:prstGeom>
          <a:solidFill>
            <a:srgbClr val="5BCE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7" name="Picture 6">
            <a:extLst>
              <a:ext uri="{FF2B5EF4-FFF2-40B4-BE49-F238E27FC236}">
                <a16:creationId xmlns:a16="http://schemas.microsoft.com/office/drawing/2014/main" id="{71CDDE9C-CB2D-5D7F-C9DD-199CA0508BCA}"/>
              </a:ext>
            </a:extLst>
          </p:cNvPr>
          <p:cNvPicPr>
            <a:picLocks noChangeAspect="1"/>
          </p:cNvPicPr>
          <p:nvPr/>
        </p:nvPicPr>
        <p:blipFill>
          <a:blip r:embed="rId2"/>
          <a:stretch>
            <a:fillRect/>
          </a:stretch>
        </p:blipFill>
        <p:spPr>
          <a:xfrm>
            <a:off x="6310186" y="412730"/>
            <a:ext cx="5655258" cy="2563012"/>
          </a:xfrm>
          <a:prstGeom prst="rect">
            <a:avLst/>
          </a:prstGeom>
        </p:spPr>
      </p:pic>
      <p:sp>
        <p:nvSpPr>
          <p:cNvPr id="11" name="TextBox 10">
            <a:extLst>
              <a:ext uri="{FF2B5EF4-FFF2-40B4-BE49-F238E27FC236}">
                <a16:creationId xmlns:a16="http://schemas.microsoft.com/office/drawing/2014/main" id="{58E411F5-46F9-1DE8-AFF4-332CD88BC46C}"/>
              </a:ext>
            </a:extLst>
          </p:cNvPr>
          <p:cNvSpPr txBox="1"/>
          <p:nvPr/>
        </p:nvSpPr>
        <p:spPr>
          <a:xfrm>
            <a:off x="6310186" y="3266154"/>
            <a:ext cx="5655258" cy="1077218"/>
          </a:xfrm>
          <a:prstGeom prst="rect">
            <a:avLst/>
          </a:prstGeom>
          <a:noFill/>
        </p:spPr>
        <p:txBody>
          <a:bodyPr wrap="square">
            <a:spAutoFit/>
          </a:bodyPr>
          <a:lstStyle/>
          <a:p>
            <a:r>
              <a:rPr lang="en-GB" sz="1600" dirty="0"/>
              <a:t>This is a Silver denarius (coin) of Elagabalus, dated around 218-222 CE. On one side, Elagabalus is depicted wearing a laurel crown. The other side of the coin shows them wearing Syrian priestly robes, performing a religious sacrifice.</a:t>
            </a:r>
          </a:p>
        </p:txBody>
      </p:sp>
      <p:sp>
        <p:nvSpPr>
          <p:cNvPr id="12" name="TextBox 11">
            <a:extLst>
              <a:ext uri="{FF2B5EF4-FFF2-40B4-BE49-F238E27FC236}">
                <a16:creationId xmlns:a16="http://schemas.microsoft.com/office/drawing/2014/main" id="{9E6835A9-1BB7-C60C-E311-4705A7B90B47}"/>
              </a:ext>
            </a:extLst>
          </p:cNvPr>
          <p:cNvSpPr txBox="1"/>
          <p:nvPr/>
        </p:nvSpPr>
        <p:spPr>
          <a:xfrm>
            <a:off x="5838558" y="6285494"/>
            <a:ext cx="514885" cy="461665"/>
          </a:xfrm>
          <a:prstGeom prst="rect">
            <a:avLst/>
          </a:prstGeom>
          <a:noFill/>
        </p:spPr>
        <p:txBody>
          <a:bodyPr wrap="none" rtlCol="0">
            <a:spAutoFit/>
          </a:bodyPr>
          <a:lstStyle/>
          <a:p>
            <a:pPr algn="ctr"/>
            <a:r>
              <a:rPr lang="en-GB" sz="2400" dirty="0"/>
              <a:t>10</a:t>
            </a:r>
          </a:p>
        </p:txBody>
      </p:sp>
    </p:spTree>
    <p:extLst>
      <p:ext uri="{BB962C8B-B14F-4D97-AF65-F5344CB8AC3E}">
        <p14:creationId xmlns:p14="http://schemas.microsoft.com/office/powerpoint/2010/main" val="1145927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7059-A471-60F6-8FFC-53807728622A}"/>
              </a:ext>
            </a:extLst>
          </p:cNvPr>
          <p:cNvSpPr>
            <a:spLocks noGrp="1"/>
          </p:cNvSpPr>
          <p:nvPr>
            <p:ph type="title"/>
          </p:nvPr>
        </p:nvSpPr>
        <p:spPr>
          <a:xfrm>
            <a:off x="838200" y="272725"/>
            <a:ext cx="10515600" cy="1325563"/>
          </a:xfrm>
        </p:spPr>
        <p:txBody>
          <a:bodyPr>
            <a:normAutofit/>
          </a:bodyPr>
          <a:lstStyle/>
          <a:p>
            <a:r>
              <a:rPr lang="en-GB" sz="3600" dirty="0"/>
              <a:t>Discussion questions:</a:t>
            </a:r>
          </a:p>
        </p:txBody>
      </p:sp>
      <p:sp>
        <p:nvSpPr>
          <p:cNvPr id="3" name="Content Placeholder 2">
            <a:extLst>
              <a:ext uri="{FF2B5EF4-FFF2-40B4-BE49-F238E27FC236}">
                <a16:creationId xmlns:a16="http://schemas.microsoft.com/office/drawing/2014/main" id="{75259300-E464-A3D9-BF4B-531D95FFD979}"/>
              </a:ext>
            </a:extLst>
          </p:cNvPr>
          <p:cNvSpPr>
            <a:spLocks noGrp="1"/>
          </p:cNvSpPr>
          <p:nvPr>
            <p:ph idx="1"/>
          </p:nvPr>
        </p:nvSpPr>
        <p:spPr>
          <a:xfrm>
            <a:off x="838200" y="1246335"/>
            <a:ext cx="5389605" cy="4351338"/>
          </a:xfrm>
        </p:spPr>
        <p:txBody>
          <a:bodyPr>
            <a:noAutofit/>
          </a:bodyPr>
          <a:lstStyle/>
          <a:p>
            <a:pPr marL="0" indent="0">
              <a:buNone/>
            </a:pPr>
            <a:r>
              <a:rPr lang="en-GB" sz="1800" dirty="0"/>
              <a:t>As we mentioned earlier, the ancient Romans often added new gods to their religion upon coming in contact with other cultures. For example, the queen of the Egyptian gods, Isis, was a popular deity in Rome. </a:t>
            </a:r>
          </a:p>
          <a:p>
            <a:pPr marL="0" indent="0">
              <a:buNone/>
            </a:pPr>
            <a:r>
              <a:rPr lang="en-GB" sz="1800" dirty="0"/>
              <a:t>Similarly, when the Romans conquered other people, they sometimes fused one of the Roman gods with a local god so the Romans and the conquered people could worship together. A good example of this is Minerva Sulis, a combination of the Roman goddess of wisdom with a British goddess who was worshipped near the modern town of Bath. </a:t>
            </a:r>
          </a:p>
          <a:p>
            <a:pPr marL="342900" indent="-342900">
              <a:buAutoNum type="arabicParenR"/>
            </a:pPr>
            <a:r>
              <a:rPr lang="en-GB" sz="1800" dirty="0"/>
              <a:t>Do some research online – can you find any other examples of this happening? </a:t>
            </a:r>
          </a:p>
          <a:p>
            <a:pPr marL="342900" indent="-342900">
              <a:buAutoNum type="arabicParenR"/>
            </a:pPr>
            <a:r>
              <a:rPr lang="en-GB" sz="1800" dirty="0"/>
              <a:t>What aspect of Elagabalus’ religious policy do you think caused the most upset in Rome?</a:t>
            </a:r>
          </a:p>
        </p:txBody>
      </p:sp>
      <p:pic>
        <p:nvPicPr>
          <p:cNvPr id="5" name="Picture 4">
            <a:extLst>
              <a:ext uri="{FF2B5EF4-FFF2-40B4-BE49-F238E27FC236}">
                <a16:creationId xmlns:a16="http://schemas.microsoft.com/office/drawing/2014/main" id="{89925C05-26D5-90C9-4E68-54FC3938EA61}"/>
              </a:ext>
            </a:extLst>
          </p:cNvPr>
          <p:cNvPicPr>
            <a:picLocks noChangeAspect="1"/>
          </p:cNvPicPr>
          <p:nvPr/>
        </p:nvPicPr>
        <p:blipFill>
          <a:blip r:embed="rId2"/>
          <a:stretch>
            <a:fillRect/>
          </a:stretch>
        </p:blipFill>
        <p:spPr>
          <a:xfrm>
            <a:off x="7469048" y="89262"/>
            <a:ext cx="3504362" cy="5248858"/>
          </a:xfrm>
          <a:prstGeom prst="rect">
            <a:avLst/>
          </a:prstGeom>
        </p:spPr>
      </p:pic>
      <p:sp>
        <p:nvSpPr>
          <p:cNvPr id="7" name="TextBox 6">
            <a:extLst>
              <a:ext uri="{FF2B5EF4-FFF2-40B4-BE49-F238E27FC236}">
                <a16:creationId xmlns:a16="http://schemas.microsoft.com/office/drawing/2014/main" id="{A79C44C2-0850-666F-27E6-B14191A93D2D}"/>
              </a:ext>
            </a:extLst>
          </p:cNvPr>
          <p:cNvSpPr txBox="1"/>
          <p:nvPr/>
        </p:nvSpPr>
        <p:spPr>
          <a:xfrm>
            <a:off x="7469047" y="5338120"/>
            <a:ext cx="3884753" cy="1492716"/>
          </a:xfrm>
          <a:prstGeom prst="rect">
            <a:avLst/>
          </a:prstGeom>
          <a:noFill/>
        </p:spPr>
        <p:txBody>
          <a:bodyPr wrap="square">
            <a:spAutoFit/>
          </a:bodyPr>
          <a:lstStyle/>
          <a:p>
            <a:r>
              <a:rPr lang="en-GB" sz="1300" dirty="0"/>
              <a:t>Wall painting of Elagabalus 18th century CE, </a:t>
            </a:r>
            <a:r>
              <a:rPr lang="en-GB" sz="1300" dirty="0" err="1"/>
              <a:t>Forchtenstein</a:t>
            </a:r>
            <a:r>
              <a:rPr lang="en-GB" sz="1300" dirty="0"/>
              <a:t> Castle, Austria. (Heliogabalus was another name by which Elagabalus was known). The painting shows a bust of </a:t>
            </a:r>
            <a:r>
              <a:rPr lang="en-GB" sz="1300" dirty="0" err="1"/>
              <a:t>Elagabulus</a:t>
            </a:r>
            <a:r>
              <a:rPr lang="en-GB" sz="1300" dirty="0"/>
              <a:t>, depicted in white against a red background, with their head surrounded by a golden circle. Under it, the letters HELIOGABALVSA identify the portrait. </a:t>
            </a:r>
          </a:p>
        </p:txBody>
      </p:sp>
      <p:pic>
        <p:nvPicPr>
          <p:cNvPr id="8" name="Picture 2" descr="Transgender flag - Wikipedia">
            <a:extLst>
              <a:ext uri="{FF2B5EF4-FFF2-40B4-BE49-F238E27FC236}">
                <a16:creationId xmlns:a16="http://schemas.microsoft.com/office/drawing/2014/main" id="{0980F243-0FDC-2A55-2794-631BA423F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4432"/>
            <a:ext cx="7469046" cy="10135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C050D5B-9D54-F16A-F57C-38848D7EAA71}"/>
              </a:ext>
            </a:extLst>
          </p:cNvPr>
          <p:cNvSpPr txBox="1"/>
          <p:nvPr/>
        </p:nvSpPr>
        <p:spPr>
          <a:xfrm>
            <a:off x="5838558" y="6285494"/>
            <a:ext cx="514885" cy="461665"/>
          </a:xfrm>
          <a:prstGeom prst="rect">
            <a:avLst/>
          </a:prstGeom>
          <a:noFill/>
        </p:spPr>
        <p:txBody>
          <a:bodyPr wrap="none" rtlCol="0">
            <a:spAutoFit/>
          </a:bodyPr>
          <a:lstStyle/>
          <a:p>
            <a:pPr algn="ctr"/>
            <a:r>
              <a:rPr lang="en-GB" sz="2400" dirty="0"/>
              <a:t>11</a:t>
            </a:r>
          </a:p>
        </p:txBody>
      </p:sp>
    </p:spTree>
    <p:extLst>
      <p:ext uri="{BB962C8B-B14F-4D97-AF65-F5344CB8AC3E}">
        <p14:creationId xmlns:p14="http://schemas.microsoft.com/office/powerpoint/2010/main" val="8141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91B65-CD93-5E3E-BE1A-CC62B50EAD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2655B-A31F-EF1B-57C8-5F63A022510A}"/>
              </a:ext>
            </a:extLst>
          </p:cNvPr>
          <p:cNvSpPr>
            <a:spLocks noGrp="1"/>
          </p:cNvSpPr>
          <p:nvPr>
            <p:ph idx="1"/>
          </p:nvPr>
        </p:nvSpPr>
        <p:spPr>
          <a:xfrm>
            <a:off x="584887" y="586575"/>
            <a:ext cx="5296929" cy="2767914"/>
          </a:xfrm>
        </p:spPr>
        <p:txBody>
          <a:bodyPr>
            <a:noAutofit/>
          </a:bodyPr>
          <a:lstStyle/>
          <a:p>
            <a:pPr marL="0" indent="0">
              <a:buNone/>
            </a:pPr>
            <a:r>
              <a:rPr lang="en-GB" sz="1800" dirty="0"/>
              <a:t>Elagabalus’ fame as a bad emperor usually overshadows their role as a queer historical figure. In his famous political treatise, </a:t>
            </a:r>
            <a:r>
              <a:rPr lang="en-GB" sz="1800" i="1" dirty="0"/>
              <a:t>The Prince</a:t>
            </a:r>
            <a:r>
              <a:rPr lang="en-GB" sz="1800" dirty="0"/>
              <a:t>, Niccolò Machiavelli lists Elagabalus as an example of a bad emperor who did not last ling, but he doesn’t explain why.</a:t>
            </a:r>
          </a:p>
          <a:p>
            <a:pPr marL="0" indent="0">
              <a:buNone/>
            </a:pPr>
            <a:r>
              <a:rPr lang="en-GB" sz="1800" dirty="0"/>
              <a:t>Popular interest in Roman decadence seems to start, at least in English, after the publication of Edward Gibbon’s mammoth work, </a:t>
            </a:r>
            <a:r>
              <a:rPr lang="en-GB" sz="1800" i="1" dirty="0"/>
              <a:t>the History of the Decline and Fall of the Roman Empire </a:t>
            </a:r>
            <a:r>
              <a:rPr lang="en-GB" sz="1800" dirty="0"/>
              <a:t>(1776-1789), excerpted in the </a:t>
            </a:r>
            <a:r>
              <a:rPr lang="en-GB" sz="1800" dirty="0">
                <a:hlinkClick r:id="rId2" action="ppaction://hlinksldjump"/>
              </a:rPr>
              <a:t>activity later</a:t>
            </a:r>
            <a:r>
              <a:rPr lang="en-GB" sz="1800" dirty="0"/>
              <a:t>.</a:t>
            </a:r>
          </a:p>
        </p:txBody>
      </p:sp>
      <p:sp>
        <p:nvSpPr>
          <p:cNvPr id="10" name="Rectangle 9">
            <a:extLst>
              <a:ext uri="{FF2B5EF4-FFF2-40B4-BE49-F238E27FC236}">
                <a16:creationId xmlns:a16="http://schemas.microsoft.com/office/drawing/2014/main" id="{73D94971-F539-63F9-B672-5D032A606332}"/>
              </a:ext>
            </a:extLst>
          </p:cNvPr>
          <p:cNvSpPr/>
          <p:nvPr/>
        </p:nvSpPr>
        <p:spPr>
          <a:xfrm>
            <a:off x="0" y="3808118"/>
            <a:ext cx="12192000" cy="3049882"/>
          </a:xfrm>
          <a:prstGeom prst="rect">
            <a:avLst/>
          </a:prstGeom>
          <a:solidFill>
            <a:srgbClr val="5BCE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1397019B-B99C-E098-D3F6-9F124F069DB3}"/>
              </a:ext>
            </a:extLst>
          </p:cNvPr>
          <p:cNvSpPr txBox="1">
            <a:spLocks/>
          </p:cNvSpPr>
          <p:nvPr/>
        </p:nvSpPr>
        <p:spPr>
          <a:xfrm>
            <a:off x="6096000" y="586575"/>
            <a:ext cx="5086865" cy="2767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Gibbon, as his title suggests, was interested in what went wrong for the Romans. With Britain in the process of establishing an empire of its on, he was keen to draw lessons from history. While accepting that Cassius Dio and Herodian might not have been unbiased, Gibbon states of the deeds of Elagabalus, ‘their inexpressible infamy surpasses of any other age or country’. The enormous success of Gibbon’s work set the reputation of Elagabalus for 200 years to come.</a:t>
            </a:r>
          </a:p>
        </p:txBody>
      </p:sp>
      <p:sp>
        <p:nvSpPr>
          <p:cNvPr id="9" name="TextBox 8">
            <a:extLst>
              <a:ext uri="{FF2B5EF4-FFF2-40B4-BE49-F238E27FC236}">
                <a16:creationId xmlns:a16="http://schemas.microsoft.com/office/drawing/2014/main" id="{25A324C3-673C-2659-EDCC-6AC7343595A6}"/>
              </a:ext>
            </a:extLst>
          </p:cNvPr>
          <p:cNvSpPr txBox="1"/>
          <p:nvPr/>
        </p:nvSpPr>
        <p:spPr>
          <a:xfrm>
            <a:off x="3120492" y="5735267"/>
            <a:ext cx="5951015" cy="738664"/>
          </a:xfrm>
          <a:prstGeom prst="rect">
            <a:avLst/>
          </a:prstGeom>
          <a:noFill/>
        </p:spPr>
        <p:txBody>
          <a:bodyPr wrap="square">
            <a:spAutoFit/>
          </a:bodyPr>
          <a:lstStyle/>
          <a:p>
            <a:pPr algn="ctr"/>
            <a:r>
              <a:rPr lang="en-GB" sz="1400" dirty="0"/>
              <a:t>In Anselm Kiefer’s </a:t>
            </a:r>
            <a:r>
              <a:rPr lang="en-GB" sz="1400" i="1" dirty="0"/>
              <a:t>Antonin Artaud’s Heliogabalus </a:t>
            </a:r>
            <a:r>
              <a:rPr lang="en-GB" sz="1400" dirty="0"/>
              <a:t>(2010-2011), the artist responds to Elagabalus’ deification and their role as Emperor. The painting, mostly using grey colours, showcases two wings on an empty background.</a:t>
            </a:r>
          </a:p>
        </p:txBody>
      </p:sp>
      <p:sp>
        <p:nvSpPr>
          <p:cNvPr id="2" name="Title 1">
            <a:extLst>
              <a:ext uri="{FF2B5EF4-FFF2-40B4-BE49-F238E27FC236}">
                <a16:creationId xmlns:a16="http://schemas.microsoft.com/office/drawing/2014/main" id="{7B71CA13-E5B3-D126-FE40-B54F1419752D}"/>
              </a:ext>
            </a:extLst>
          </p:cNvPr>
          <p:cNvSpPr>
            <a:spLocks noGrp="1"/>
          </p:cNvSpPr>
          <p:nvPr>
            <p:ph type="title"/>
          </p:nvPr>
        </p:nvSpPr>
        <p:spPr>
          <a:xfrm>
            <a:off x="584887" y="-296098"/>
            <a:ext cx="10515600" cy="1325563"/>
          </a:xfrm>
        </p:spPr>
        <p:txBody>
          <a:bodyPr>
            <a:normAutofit/>
          </a:bodyPr>
          <a:lstStyle/>
          <a:p>
            <a:r>
              <a:rPr lang="en-GB" sz="3600" dirty="0"/>
              <a:t>Elagabalus since Antiquity</a:t>
            </a:r>
          </a:p>
        </p:txBody>
      </p:sp>
      <p:pic>
        <p:nvPicPr>
          <p:cNvPr id="5122" name="Picture 2" descr="Anselm Kiefer, Antonin Artaud Heliogabalus">
            <a:extLst>
              <a:ext uri="{FF2B5EF4-FFF2-40B4-BE49-F238E27FC236}">
                <a16:creationId xmlns:a16="http://schemas.microsoft.com/office/drawing/2014/main" id="{D57AE34A-E56F-A2EC-C43C-F1D6E0A96B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16" b="14166"/>
          <a:stretch/>
        </p:blipFill>
        <p:spPr bwMode="auto">
          <a:xfrm>
            <a:off x="3786361" y="3275520"/>
            <a:ext cx="4619278" cy="24628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7E8C08-8246-4345-7AB3-6CC08ED7F981}"/>
              </a:ext>
            </a:extLst>
          </p:cNvPr>
          <p:cNvSpPr txBox="1"/>
          <p:nvPr/>
        </p:nvSpPr>
        <p:spPr>
          <a:xfrm>
            <a:off x="5838558" y="6357537"/>
            <a:ext cx="514885" cy="461665"/>
          </a:xfrm>
          <a:prstGeom prst="rect">
            <a:avLst/>
          </a:prstGeom>
          <a:noFill/>
        </p:spPr>
        <p:txBody>
          <a:bodyPr wrap="none" rtlCol="0">
            <a:spAutoFit/>
          </a:bodyPr>
          <a:lstStyle/>
          <a:p>
            <a:pPr algn="ctr"/>
            <a:r>
              <a:rPr lang="en-GB" sz="2400" dirty="0"/>
              <a:t>12</a:t>
            </a:r>
          </a:p>
        </p:txBody>
      </p:sp>
    </p:spTree>
    <p:extLst>
      <p:ext uri="{BB962C8B-B14F-4D97-AF65-F5344CB8AC3E}">
        <p14:creationId xmlns:p14="http://schemas.microsoft.com/office/powerpoint/2010/main" val="53476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CBA3B5-B88E-DC72-53BE-DAE36741BB96}"/>
              </a:ext>
            </a:extLst>
          </p:cNvPr>
          <p:cNvSpPr>
            <a:spLocks noGrp="1"/>
          </p:cNvSpPr>
          <p:nvPr>
            <p:ph idx="1"/>
          </p:nvPr>
        </p:nvSpPr>
        <p:spPr>
          <a:xfrm>
            <a:off x="553995" y="367527"/>
            <a:ext cx="6501713" cy="4351338"/>
          </a:xfrm>
        </p:spPr>
        <p:txBody>
          <a:bodyPr>
            <a:noAutofit/>
          </a:bodyPr>
          <a:lstStyle/>
          <a:p>
            <a:pPr marL="0" indent="0">
              <a:buNone/>
            </a:pPr>
            <a:r>
              <a:rPr lang="en-GB" sz="2000" dirty="0"/>
              <a:t>It didn’t help that Gibbon’s work shot to fame just before the start of the 19th century, when any deviance from social norms with respect to gender and sexuality was swiftly condemned.</a:t>
            </a:r>
          </a:p>
          <a:p>
            <a:pPr marL="0" indent="0">
              <a:buNone/>
            </a:pPr>
            <a:r>
              <a:rPr lang="en-GB" sz="2000" dirty="0"/>
              <a:t>Elagabalus, then, became a symbol of all that was bad about Rome. Their alleged depravity was so well known that composers Gilbert and Sullivan, in the popular comic opera The Pirates of Penzance, were able to mention Elagabalus’ ‘crimes’ and expect their audience to know what they were talking about. </a:t>
            </a:r>
          </a:p>
          <a:p>
            <a:pPr marL="0" indent="0">
              <a:buNone/>
            </a:pPr>
            <a:r>
              <a:rPr lang="en-GB" sz="2000" dirty="0"/>
              <a:t>Still, not everyone has seen Elagabalus as wicked. The great (queer) pre-Raphaelite painter, Simeon Solomon, produced a beautiful portrait of Elagabalus as high priest of the sun (see his painting of Sappho in Chapter 1).</a:t>
            </a:r>
          </a:p>
          <a:p>
            <a:pPr marL="0" indent="0">
              <a:buNone/>
            </a:pPr>
            <a:r>
              <a:rPr lang="en-GB" sz="2000" dirty="0"/>
              <a:t>Many contemporary queer folk are now taking notice of Elagabalus, and starting </a:t>
            </a:r>
            <a:r>
              <a:rPr lang="en-GB" sz="2000" dirty="0">
                <a:hlinkClick r:id="rId2"/>
              </a:rPr>
              <a:t>to write their own works (NB: this poem contains the use of a swear word, please view with discretion). </a:t>
            </a:r>
            <a:r>
              <a:rPr lang="en-GB" sz="2000" dirty="0"/>
              <a:t>In Canada the writer and drag performer, Sky Gilbert, has written a play titled, Heliogabalus: A Love Story and many more have </a:t>
            </a:r>
            <a:r>
              <a:rPr lang="en-GB" sz="2000" dirty="0">
                <a:hlinkClick r:id="rId3" action="ppaction://hlinksldjump"/>
              </a:rPr>
              <a:t>taken to the internet</a:t>
            </a:r>
            <a:r>
              <a:rPr lang="en-GB" sz="2000" dirty="0"/>
              <a:t> to explore Elagabalus’ story for themselves. </a:t>
            </a:r>
          </a:p>
          <a:p>
            <a:pPr marL="0" indent="0">
              <a:buNone/>
            </a:pPr>
            <a:endParaRPr lang="en-GB" sz="2000" dirty="0"/>
          </a:p>
        </p:txBody>
      </p:sp>
      <p:pic>
        <p:nvPicPr>
          <p:cNvPr id="5" name="Picture 4">
            <a:extLst>
              <a:ext uri="{FF2B5EF4-FFF2-40B4-BE49-F238E27FC236}">
                <a16:creationId xmlns:a16="http://schemas.microsoft.com/office/drawing/2014/main" id="{BB842AAA-8789-9F15-EE6B-4FD9449028B9}"/>
              </a:ext>
            </a:extLst>
          </p:cNvPr>
          <p:cNvPicPr>
            <a:picLocks noChangeAspect="1"/>
          </p:cNvPicPr>
          <p:nvPr/>
        </p:nvPicPr>
        <p:blipFill>
          <a:blip r:embed="rId4"/>
          <a:stretch>
            <a:fillRect/>
          </a:stretch>
        </p:blipFill>
        <p:spPr>
          <a:xfrm>
            <a:off x="7749774" y="86498"/>
            <a:ext cx="3272475" cy="5288692"/>
          </a:xfrm>
          <a:prstGeom prst="rect">
            <a:avLst/>
          </a:prstGeom>
        </p:spPr>
      </p:pic>
      <p:sp>
        <p:nvSpPr>
          <p:cNvPr id="7" name="TextBox 6">
            <a:extLst>
              <a:ext uri="{FF2B5EF4-FFF2-40B4-BE49-F238E27FC236}">
                <a16:creationId xmlns:a16="http://schemas.microsoft.com/office/drawing/2014/main" id="{768B8BC5-FC0A-3F5C-B937-317006C50F20}"/>
              </a:ext>
            </a:extLst>
          </p:cNvPr>
          <p:cNvSpPr txBox="1"/>
          <p:nvPr/>
        </p:nvSpPr>
        <p:spPr>
          <a:xfrm>
            <a:off x="7749774" y="5375190"/>
            <a:ext cx="3272475" cy="1384995"/>
          </a:xfrm>
          <a:prstGeom prst="rect">
            <a:avLst/>
          </a:prstGeom>
          <a:noFill/>
        </p:spPr>
        <p:txBody>
          <a:bodyPr wrap="square">
            <a:spAutoFit/>
          </a:bodyPr>
          <a:lstStyle/>
          <a:p>
            <a:r>
              <a:rPr lang="en-GB" sz="1400" i="1" dirty="0"/>
              <a:t>Heliogabalus, High Priest of the Sun </a:t>
            </a:r>
            <a:r>
              <a:rPr lang="en-GB" sz="1400" dirty="0"/>
              <a:t>Simeon Solomon, 1866, pencil and watercolour. The painting shows Elagabalus propped up on a table, wearing a red robe and religious insignia. </a:t>
            </a:r>
          </a:p>
        </p:txBody>
      </p:sp>
      <p:sp>
        <p:nvSpPr>
          <p:cNvPr id="8" name="TextBox 7">
            <a:extLst>
              <a:ext uri="{FF2B5EF4-FFF2-40B4-BE49-F238E27FC236}">
                <a16:creationId xmlns:a16="http://schemas.microsoft.com/office/drawing/2014/main" id="{C2475853-B250-1FCE-489E-63D8526298C6}"/>
              </a:ext>
            </a:extLst>
          </p:cNvPr>
          <p:cNvSpPr txBox="1"/>
          <p:nvPr/>
        </p:nvSpPr>
        <p:spPr>
          <a:xfrm>
            <a:off x="5838558" y="6285494"/>
            <a:ext cx="514885" cy="461665"/>
          </a:xfrm>
          <a:prstGeom prst="rect">
            <a:avLst/>
          </a:prstGeom>
          <a:noFill/>
        </p:spPr>
        <p:txBody>
          <a:bodyPr wrap="none" rtlCol="0">
            <a:spAutoFit/>
          </a:bodyPr>
          <a:lstStyle/>
          <a:p>
            <a:pPr algn="ctr"/>
            <a:r>
              <a:rPr lang="en-GB" sz="2400" dirty="0"/>
              <a:t>13</a:t>
            </a:r>
          </a:p>
        </p:txBody>
      </p:sp>
    </p:spTree>
    <p:extLst>
      <p:ext uri="{BB962C8B-B14F-4D97-AF65-F5344CB8AC3E}">
        <p14:creationId xmlns:p14="http://schemas.microsoft.com/office/powerpoint/2010/main" val="3877508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CF09-395F-D7EF-212F-F04EE30BAF90}"/>
              </a:ext>
            </a:extLst>
          </p:cNvPr>
          <p:cNvSpPr>
            <a:spLocks noGrp="1"/>
          </p:cNvSpPr>
          <p:nvPr>
            <p:ph type="title"/>
          </p:nvPr>
        </p:nvSpPr>
        <p:spPr/>
        <p:txBody>
          <a:bodyPr>
            <a:normAutofit/>
          </a:bodyPr>
          <a:lstStyle/>
          <a:p>
            <a:r>
              <a:rPr lang="en-GB" sz="3600" dirty="0"/>
              <a:t>Activities: </a:t>
            </a:r>
          </a:p>
        </p:txBody>
      </p:sp>
      <p:sp>
        <p:nvSpPr>
          <p:cNvPr id="3" name="Content Placeholder 2">
            <a:extLst>
              <a:ext uri="{FF2B5EF4-FFF2-40B4-BE49-F238E27FC236}">
                <a16:creationId xmlns:a16="http://schemas.microsoft.com/office/drawing/2014/main" id="{23F49678-7FA9-1489-B4E2-539C4ACBC581}"/>
              </a:ext>
            </a:extLst>
          </p:cNvPr>
          <p:cNvSpPr>
            <a:spLocks noGrp="1"/>
          </p:cNvSpPr>
          <p:nvPr>
            <p:ph idx="1"/>
          </p:nvPr>
        </p:nvSpPr>
        <p:spPr/>
        <p:txBody>
          <a:bodyPr>
            <a:normAutofit/>
          </a:bodyPr>
          <a:lstStyle/>
          <a:p>
            <a:pPr marL="514350" indent="-514350">
              <a:buAutoNum type="arabicParenR"/>
            </a:pPr>
            <a:r>
              <a:rPr lang="en-GB" dirty="0"/>
              <a:t>Summarise how Elagabalus was presented by ancient sources in one sentence. </a:t>
            </a:r>
          </a:p>
          <a:p>
            <a:pPr marL="514350" indent="-514350">
              <a:buAutoNum type="arabicParenR"/>
            </a:pPr>
            <a:r>
              <a:rPr lang="en-GB" dirty="0"/>
              <a:t>All of the information we have about Elagabalus was produced after their assassination. How do you think this has impacted what we “know” about Elagabalus today? </a:t>
            </a:r>
          </a:p>
          <a:p>
            <a:pPr marL="514350" indent="-514350">
              <a:buAutoNum type="arabicParenR"/>
            </a:pPr>
            <a:r>
              <a:rPr lang="en-GB" dirty="0"/>
              <a:t>If you could ask Elagabalus three questions to learn more about their life, what would they be? </a:t>
            </a:r>
          </a:p>
        </p:txBody>
      </p:sp>
      <p:pic>
        <p:nvPicPr>
          <p:cNvPr id="4" name="Picture 2" descr="Transgender flag - Wikipedia">
            <a:extLst>
              <a:ext uri="{FF2B5EF4-FFF2-40B4-BE49-F238E27FC236}">
                <a16:creationId xmlns:a16="http://schemas.microsoft.com/office/drawing/2014/main" id="{B6B969B6-80C0-4303-7D62-DED0201B2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28054"/>
            <a:ext cx="12192000" cy="17299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D44D83-5F39-C266-5DCA-FEF00C9DB908}"/>
              </a:ext>
            </a:extLst>
          </p:cNvPr>
          <p:cNvSpPr txBox="1"/>
          <p:nvPr/>
        </p:nvSpPr>
        <p:spPr>
          <a:xfrm>
            <a:off x="5838558" y="6285494"/>
            <a:ext cx="514885" cy="461665"/>
          </a:xfrm>
          <a:prstGeom prst="rect">
            <a:avLst/>
          </a:prstGeom>
          <a:noFill/>
        </p:spPr>
        <p:txBody>
          <a:bodyPr wrap="none" rtlCol="0">
            <a:spAutoFit/>
          </a:bodyPr>
          <a:lstStyle/>
          <a:p>
            <a:pPr algn="ctr"/>
            <a:r>
              <a:rPr lang="en-GB" sz="2400" dirty="0"/>
              <a:t>14</a:t>
            </a:r>
          </a:p>
        </p:txBody>
      </p:sp>
    </p:spTree>
    <p:extLst>
      <p:ext uri="{BB962C8B-B14F-4D97-AF65-F5344CB8AC3E}">
        <p14:creationId xmlns:p14="http://schemas.microsoft.com/office/powerpoint/2010/main" val="835456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D275F-0AFF-D371-4A26-6677A8BB7776}"/>
              </a:ext>
            </a:extLst>
          </p:cNvPr>
          <p:cNvSpPr>
            <a:spLocks noGrp="1"/>
          </p:cNvSpPr>
          <p:nvPr>
            <p:ph type="title"/>
          </p:nvPr>
        </p:nvSpPr>
        <p:spPr/>
        <p:txBody>
          <a:bodyPr>
            <a:normAutofit/>
          </a:bodyPr>
          <a:lstStyle/>
          <a:p>
            <a:r>
              <a:rPr lang="en-GB" sz="3600" dirty="0"/>
              <a:t>A Knotty Family Tree</a:t>
            </a:r>
          </a:p>
        </p:txBody>
      </p:sp>
      <p:sp>
        <p:nvSpPr>
          <p:cNvPr id="3" name="Content Placeholder 2">
            <a:extLst>
              <a:ext uri="{FF2B5EF4-FFF2-40B4-BE49-F238E27FC236}">
                <a16:creationId xmlns:a16="http://schemas.microsoft.com/office/drawing/2014/main" id="{681BDCD1-8079-2871-8354-FC5B9948F16F}"/>
              </a:ext>
            </a:extLst>
          </p:cNvPr>
          <p:cNvSpPr>
            <a:spLocks noGrp="1"/>
          </p:cNvSpPr>
          <p:nvPr>
            <p:ph idx="1"/>
          </p:nvPr>
        </p:nvSpPr>
        <p:spPr>
          <a:xfrm>
            <a:off x="838200" y="1467279"/>
            <a:ext cx="5154827" cy="2326245"/>
          </a:xfrm>
        </p:spPr>
        <p:txBody>
          <a:bodyPr>
            <a:noAutofit/>
          </a:bodyPr>
          <a:lstStyle/>
          <a:p>
            <a:pPr marL="0" indent="0">
              <a:buNone/>
            </a:pPr>
            <a:r>
              <a:rPr lang="en-GB" sz="1800" dirty="0"/>
              <a:t>Elagabalus was born to Syrian parents in Rome. Their grandmother, Julia Maesa, was the sister-in-law of the Emperor of the time, Septimius Severus. Julia Maesa was also a descendant of the royal family that had ruled the Syrian city of Emesa before it became a part of the Roman Empire over a century earlier</a:t>
            </a:r>
          </a:p>
        </p:txBody>
      </p:sp>
      <p:pic>
        <p:nvPicPr>
          <p:cNvPr id="6" name="Picture 5">
            <a:extLst>
              <a:ext uri="{FF2B5EF4-FFF2-40B4-BE49-F238E27FC236}">
                <a16:creationId xmlns:a16="http://schemas.microsoft.com/office/drawing/2014/main" id="{B1D5FACD-F1D2-35E0-15F6-3DCBE984E573}"/>
              </a:ext>
            </a:extLst>
          </p:cNvPr>
          <p:cNvPicPr>
            <a:picLocks noChangeAspect="1"/>
          </p:cNvPicPr>
          <p:nvPr/>
        </p:nvPicPr>
        <p:blipFill>
          <a:blip r:embed="rId2"/>
          <a:stretch>
            <a:fillRect/>
          </a:stretch>
        </p:blipFill>
        <p:spPr>
          <a:xfrm>
            <a:off x="1297459" y="4124272"/>
            <a:ext cx="6592568" cy="2532897"/>
          </a:xfrm>
          <a:prstGeom prst="rect">
            <a:avLst/>
          </a:prstGeom>
        </p:spPr>
      </p:pic>
      <p:sp>
        <p:nvSpPr>
          <p:cNvPr id="4" name="Content Placeholder 2">
            <a:extLst>
              <a:ext uri="{FF2B5EF4-FFF2-40B4-BE49-F238E27FC236}">
                <a16:creationId xmlns:a16="http://schemas.microsoft.com/office/drawing/2014/main" id="{CDA7F3D0-CEE8-A834-B7F4-782C9AB42305}"/>
              </a:ext>
            </a:extLst>
          </p:cNvPr>
          <p:cNvSpPr txBox="1">
            <a:spLocks/>
          </p:cNvSpPr>
          <p:nvPr/>
        </p:nvSpPr>
        <p:spPr>
          <a:xfrm>
            <a:off x="6198975" y="1467278"/>
            <a:ext cx="5154827" cy="2326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Her nephews, Caracalla and Geta, both succeeded their father as Emperor. Carcalla and Geta had been left in joint charge of the Empire. But Geta was soon murdered, supposedly on the orders of his brother, or even by Caracalla himself. </a:t>
            </a:r>
          </a:p>
          <a:p>
            <a:pPr marL="0" indent="0">
              <a:buFont typeface="Arial" panose="020B0604020202020204" pitchFamily="34" charset="0"/>
              <a:buNone/>
            </a:pPr>
            <a:r>
              <a:rPr lang="en-GB" sz="1800" dirty="0"/>
              <a:t>When Caracalla died, a faction of the Roman army elected a man called Macrinus to be Emperor. He was unpopular with the senate and with those soldiers who remained loyal to the memory of Caracalla and the Severan family – so Julia Maesa came up with a plan</a:t>
            </a:r>
            <a:endParaRPr lang="en-GB" dirty="0"/>
          </a:p>
        </p:txBody>
      </p:sp>
      <p:sp>
        <p:nvSpPr>
          <p:cNvPr id="7" name="TextBox 6">
            <a:extLst>
              <a:ext uri="{FF2B5EF4-FFF2-40B4-BE49-F238E27FC236}">
                <a16:creationId xmlns:a16="http://schemas.microsoft.com/office/drawing/2014/main" id="{E76323C6-B15D-261B-209D-7061F45E1C87}"/>
              </a:ext>
            </a:extLst>
          </p:cNvPr>
          <p:cNvSpPr txBox="1"/>
          <p:nvPr/>
        </p:nvSpPr>
        <p:spPr>
          <a:xfrm>
            <a:off x="5838558" y="6285494"/>
            <a:ext cx="514885" cy="461665"/>
          </a:xfrm>
          <a:prstGeom prst="rect">
            <a:avLst/>
          </a:prstGeom>
          <a:noFill/>
        </p:spPr>
        <p:txBody>
          <a:bodyPr wrap="none" rtlCol="0">
            <a:spAutoFit/>
          </a:bodyPr>
          <a:lstStyle/>
          <a:p>
            <a:pPr algn="ctr"/>
            <a:r>
              <a:rPr lang="en-GB" sz="2400" dirty="0"/>
              <a:t>15</a:t>
            </a:r>
          </a:p>
        </p:txBody>
      </p:sp>
    </p:spTree>
    <p:extLst>
      <p:ext uri="{BB962C8B-B14F-4D97-AF65-F5344CB8AC3E}">
        <p14:creationId xmlns:p14="http://schemas.microsoft.com/office/powerpoint/2010/main" val="3843168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CFA69-D342-6D36-55DF-274ACA59F2C7}"/>
              </a:ext>
            </a:extLst>
          </p:cNvPr>
          <p:cNvSpPr>
            <a:spLocks noGrp="1"/>
          </p:cNvSpPr>
          <p:nvPr>
            <p:ph idx="1"/>
          </p:nvPr>
        </p:nvSpPr>
        <p:spPr>
          <a:xfrm>
            <a:off x="603422" y="268674"/>
            <a:ext cx="5587314" cy="4351338"/>
          </a:xfrm>
        </p:spPr>
        <p:txBody>
          <a:bodyPr>
            <a:normAutofit/>
          </a:bodyPr>
          <a:lstStyle/>
          <a:p>
            <a:pPr marL="0" indent="0">
              <a:buNone/>
            </a:pPr>
            <a:r>
              <a:rPr lang="en-GB" sz="1800" dirty="0"/>
              <a:t>She spread the rumour that young Elagabalus was secretly the son of Caracalla, and thus his rightful heir. The loyal factions of the army found this to be a convenient story and, after a battle near Antioch, Elagabalus became Emperor. </a:t>
            </a:r>
          </a:p>
          <a:p>
            <a:pPr marL="0" indent="0">
              <a:buNone/>
            </a:pPr>
            <a:r>
              <a:rPr lang="en-GB" sz="1800" dirty="0"/>
              <a:t>Julia Maesa and her family were from Syria. Late in his life, Septimius Severus moved his entire court to York as a base of operations for the conquest of lands north of Hadrian’s Wall. The young Elagabalus probably spent three cold years there with him. </a:t>
            </a:r>
          </a:p>
          <a:p>
            <a:pPr marL="0" indent="0">
              <a:buNone/>
            </a:pPr>
            <a:r>
              <a:rPr lang="en-GB" sz="1800" dirty="0"/>
              <a:t>For more background on Elagabalus and the Severan dynasty, check out this further reading guide (click on the rainbow below). You can also listen to this podcast, </a:t>
            </a:r>
            <a:r>
              <a:rPr lang="en-GB" sz="1800" dirty="0">
                <a:hlinkClick r:id="rId2"/>
              </a:rPr>
              <a:t>‘Severan Sisters at War: The Rise and Fall of Elagabalus’</a:t>
            </a:r>
            <a:r>
              <a:rPr lang="en-GB" sz="1800" dirty="0"/>
              <a:t>, featuring Matilda Brown, a researcher at the University of Edinburgh.</a:t>
            </a:r>
          </a:p>
        </p:txBody>
      </p:sp>
      <p:pic>
        <p:nvPicPr>
          <p:cNvPr id="5" name="Picture 4">
            <a:extLst>
              <a:ext uri="{FF2B5EF4-FFF2-40B4-BE49-F238E27FC236}">
                <a16:creationId xmlns:a16="http://schemas.microsoft.com/office/drawing/2014/main" id="{9F64A13C-F794-EEAB-BF18-140C67B5168B}"/>
              </a:ext>
            </a:extLst>
          </p:cNvPr>
          <p:cNvPicPr>
            <a:picLocks noChangeAspect="1"/>
          </p:cNvPicPr>
          <p:nvPr/>
        </p:nvPicPr>
        <p:blipFill>
          <a:blip r:embed="rId3"/>
          <a:stretch>
            <a:fillRect/>
          </a:stretch>
        </p:blipFill>
        <p:spPr>
          <a:xfrm>
            <a:off x="7407893" y="268674"/>
            <a:ext cx="3562847" cy="3248478"/>
          </a:xfrm>
          <a:prstGeom prst="rect">
            <a:avLst/>
          </a:prstGeom>
        </p:spPr>
      </p:pic>
      <p:sp>
        <p:nvSpPr>
          <p:cNvPr id="7" name="TextBox 6">
            <a:extLst>
              <a:ext uri="{FF2B5EF4-FFF2-40B4-BE49-F238E27FC236}">
                <a16:creationId xmlns:a16="http://schemas.microsoft.com/office/drawing/2014/main" id="{1B15B7BD-B491-C818-E9B8-364D76A9397A}"/>
              </a:ext>
            </a:extLst>
          </p:cNvPr>
          <p:cNvSpPr txBox="1"/>
          <p:nvPr/>
        </p:nvSpPr>
        <p:spPr>
          <a:xfrm>
            <a:off x="7407893" y="3517152"/>
            <a:ext cx="3169491" cy="1815882"/>
          </a:xfrm>
          <a:prstGeom prst="rect">
            <a:avLst/>
          </a:prstGeom>
          <a:noFill/>
        </p:spPr>
        <p:txBody>
          <a:bodyPr wrap="square">
            <a:spAutoFit/>
          </a:bodyPr>
          <a:lstStyle/>
          <a:p>
            <a:r>
              <a:rPr lang="en-GB" sz="1600" dirty="0"/>
              <a:t>This painting named “</a:t>
            </a:r>
            <a:r>
              <a:rPr lang="en-GB" sz="1600" dirty="0" err="1"/>
              <a:t>Damnatio</a:t>
            </a:r>
            <a:r>
              <a:rPr lang="en-GB" sz="1600" dirty="0"/>
              <a:t> </a:t>
            </a:r>
            <a:r>
              <a:rPr lang="en-GB" sz="1600" dirty="0" err="1"/>
              <a:t>Memoriae</a:t>
            </a:r>
            <a:r>
              <a:rPr lang="en-GB" sz="1600" dirty="0"/>
              <a:t>” or Berlin Tondo is from around 200 CE. It depicts members of the Severan dynasty. Julia Domna and Septimius Severus (who ruled from 193-211) are in the back. </a:t>
            </a:r>
          </a:p>
        </p:txBody>
      </p:sp>
      <p:pic>
        <p:nvPicPr>
          <p:cNvPr id="8" name="Picture 2" descr="ROYGBIV - Wikipedia">
            <a:hlinkClick r:id="rId4"/>
            <a:extLst>
              <a:ext uri="{FF2B5EF4-FFF2-40B4-BE49-F238E27FC236}">
                <a16:creationId xmlns:a16="http://schemas.microsoft.com/office/drawing/2014/main" id="{7514FD5F-223A-DABC-D08F-76DFAC558D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59" y="4717255"/>
            <a:ext cx="1231557" cy="6157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ransgender flag - Wikipedia">
            <a:extLst>
              <a:ext uri="{FF2B5EF4-FFF2-40B4-BE49-F238E27FC236}">
                <a16:creationId xmlns:a16="http://schemas.microsoft.com/office/drawing/2014/main" id="{9F71BAC0-EB9B-C79D-CAAD-0D130E17F3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532436"/>
            <a:ext cx="12192000" cy="13255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FF8CAF3-4D24-DCA2-FCC1-7C3F71C84656}"/>
              </a:ext>
            </a:extLst>
          </p:cNvPr>
          <p:cNvSpPr txBox="1"/>
          <p:nvPr/>
        </p:nvSpPr>
        <p:spPr>
          <a:xfrm>
            <a:off x="5838558" y="6285494"/>
            <a:ext cx="514885" cy="461665"/>
          </a:xfrm>
          <a:prstGeom prst="rect">
            <a:avLst/>
          </a:prstGeom>
          <a:noFill/>
        </p:spPr>
        <p:txBody>
          <a:bodyPr wrap="none" rtlCol="0">
            <a:spAutoFit/>
          </a:bodyPr>
          <a:lstStyle/>
          <a:p>
            <a:pPr algn="ctr"/>
            <a:r>
              <a:rPr lang="en-GB" sz="2400" dirty="0"/>
              <a:t>16</a:t>
            </a:r>
          </a:p>
        </p:txBody>
      </p:sp>
    </p:spTree>
    <p:extLst>
      <p:ext uri="{BB962C8B-B14F-4D97-AF65-F5344CB8AC3E}">
        <p14:creationId xmlns:p14="http://schemas.microsoft.com/office/powerpoint/2010/main" val="3158794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D41D-1AD4-637F-F0CC-1E41287E82C8}"/>
              </a:ext>
            </a:extLst>
          </p:cNvPr>
          <p:cNvSpPr>
            <a:spLocks noGrp="1"/>
          </p:cNvSpPr>
          <p:nvPr>
            <p:ph type="title"/>
          </p:nvPr>
        </p:nvSpPr>
        <p:spPr>
          <a:xfrm>
            <a:off x="308920" y="-287124"/>
            <a:ext cx="12192000" cy="1325563"/>
          </a:xfrm>
        </p:spPr>
        <p:txBody>
          <a:bodyPr>
            <a:normAutofit/>
          </a:bodyPr>
          <a:lstStyle/>
          <a:p>
            <a:r>
              <a:rPr lang="en-GB" sz="3600" dirty="0"/>
              <a:t>How Do We Know? A Closer Look at Cassius Dio and Herodian</a:t>
            </a:r>
          </a:p>
        </p:txBody>
      </p:sp>
      <p:sp>
        <p:nvSpPr>
          <p:cNvPr id="3" name="Content Placeholder 2">
            <a:extLst>
              <a:ext uri="{FF2B5EF4-FFF2-40B4-BE49-F238E27FC236}">
                <a16:creationId xmlns:a16="http://schemas.microsoft.com/office/drawing/2014/main" id="{151E1622-BD78-A3E0-6A8B-A7AD68F938FF}"/>
              </a:ext>
            </a:extLst>
          </p:cNvPr>
          <p:cNvSpPr>
            <a:spLocks noGrp="1"/>
          </p:cNvSpPr>
          <p:nvPr>
            <p:ph idx="1"/>
          </p:nvPr>
        </p:nvSpPr>
        <p:spPr>
          <a:xfrm>
            <a:off x="308920" y="644847"/>
            <a:ext cx="5387544" cy="4351338"/>
          </a:xfrm>
        </p:spPr>
        <p:txBody>
          <a:bodyPr>
            <a:noAutofit/>
          </a:bodyPr>
          <a:lstStyle/>
          <a:p>
            <a:pPr marL="0" indent="0">
              <a:buNone/>
            </a:pPr>
            <a:r>
              <a:rPr lang="en-GB" sz="1800" dirty="0"/>
              <a:t>Our main sources about Elagabalus are historians Cassius Dio and Herodian. In ancient Rome, education was only guaranteed to the elite: authors would have had to be fairly wealthy in order to be able to spend time writing. And they were generally fairly conservative in their attitudes. Think of them as the sort of people who support the current ruling party and are paid to write judgmental opinion columns about other people. </a:t>
            </a:r>
          </a:p>
          <a:p>
            <a:pPr marL="0" indent="0">
              <a:buNone/>
            </a:pPr>
            <a:r>
              <a:rPr lang="en-GB" sz="1800" dirty="0"/>
              <a:t>Importantly, neither had firsthand knowledge of or acquaintance with Elagabalus while they were emperor. It is possible that Cassius Dio would have come into at least peripheral contact with the young Elagabalus, since he was serving as the Governor of the city of Smyrna in Western Turkey at the time. Herodian, on the other hand, was not important enough to have had much access to the Imperial Palace. Cassius Dio was born in the country of Bithynia on the north coast of modern-day Turkey; his father had been a Senator. He too became a Senator, and eventually even a Consul, the highest political office below the Emperor. He held important posts under the Emperors Commodus, Septimius Severus, and most importantly Severus Alexander. </a:t>
            </a:r>
          </a:p>
        </p:txBody>
      </p:sp>
      <p:sp>
        <p:nvSpPr>
          <p:cNvPr id="5" name="TextBox 4">
            <a:extLst>
              <a:ext uri="{FF2B5EF4-FFF2-40B4-BE49-F238E27FC236}">
                <a16:creationId xmlns:a16="http://schemas.microsoft.com/office/drawing/2014/main" id="{95D3D43B-934E-3964-9DF0-EA56024DBE46}"/>
              </a:ext>
            </a:extLst>
          </p:cNvPr>
          <p:cNvSpPr txBox="1"/>
          <p:nvPr/>
        </p:nvSpPr>
        <p:spPr>
          <a:xfrm>
            <a:off x="6096000" y="644847"/>
            <a:ext cx="5787080" cy="5534400"/>
          </a:xfrm>
          <a:prstGeom prst="rect">
            <a:avLst/>
          </a:prstGeom>
          <a:noFill/>
        </p:spPr>
        <p:txBody>
          <a:bodyPr wrap="square">
            <a:spAutoFit/>
          </a:bodyPr>
          <a:lstStyle/>
          <a:p>
            <a:pPr marL="0" indent="0">
              <a:lnSpc>
                <a:spcPct val="90000"/>
              </a:lnSpc>
              <a:spcBef>
                <a:spcPts val="800"/>
              </a:spcBef>
              <a:buNone/>
            </a:pPr>
            <a:r>
              <a:rPr lang="en-GB" sz="1800" dirty="0"/>
              <a:t>Severus Alexander was Elagabalus’ younger cousin, who took the throne after Elagabalus was murdered. The young Alexander made Cassius Dio Consul for a second term. So when we read what Cassius Dio has to say about Elagabalus, we should perhaps imagine Alexander looking over his shoulder and muttering, ‘yes, great insult, Rome is much better off with me in charge!’</a:t>
            </a:r>
          </a:p>
          <a:p>
            <a:pPr marL="0" indent="0">
              <a:lnSpc>
                <a:spcPct val="90000"/>
              </a:lnSpc>
              <a:spcBef>
                <a:spcPts val="800"/>
              </a:spcBef>
              <a:buNone/>
            </a:pPr>
            <a:r>
              <a:rPr lang="en-GB" dirty="0"/>
              <a:t>Herodian did not occupy such an important position, and we therefore know less about him. He was apparently a civil servant who was living in Rome when Elagabalus was Emperor. We don’t know where he was born, but it seems from his writing that it was somewhere in Egypt or the Middle East as he spends a lot of time explaining Roman customs to his audience. </a:t>
            </a:r>
            <a:endParaRPr lang="en-GB" sz="1800" dirty="0"/>
          </a:p>
          <a:p>
            <a:pPr marL="0" indent="0">
              <a:lnSpc>
                <a:spcPct val="90000"/>
              </a:lnSpc>
              <a:spcBef>
                <a:spcPts val="800"/>
              </a:spcBef>
              <a:buNone/>
            </a:pPr>
            <a:r>
              <a:rPr lang="en-GB" dirty="0"/>
              <a:t>Given his outsider status, he is perhaps more likely to have been sympathetic to Elagabalus. Although he finished writing his book at least sixteen years after Elagabalus’ death, the story he tells of Elagabalus includes some of the same insults and rumours we see in Dio’s work. True or not, they were probably viewed as common knowledge at the time!</a:t>
            </a:r>
            <a:endParaRPr lang="en-GB" sz="1800" dirty="0"/>
          </a:p>
        </p:txBody>
      </p:sp>
      <p:pic>
        <p:nvPicPr>
          <p:cNvPr id="6" name="Picture 2" descr="ROYGBIV - Wikipedia">
            <a:extLst>
              <a:ext uri="{FF2B5EF4-FFF2-40B4-BE49-F238E27FC236}">
                <a16:creationId xmlns:a16="http://schemas.microsoft.com/office/drawing/2014/main" id="{706F5284-D975-AF06-AA65-E13492B29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5470" y="5871357"/>
            <a:ext cx="1231557" cy="6157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EC355A9-3D1F-7DE5-4C0E-E9FA95EFC626}"/>
              </a:ext>
            </a:extLst>
          </p:cNvPr>
          <p:cNvSpPr txBox="1"/>
          <p:nvPr/>
        </p:nvSpPr>
        <p:spPr>
          <a:xfrm>
            <a:off x="9358024" y="6487136"/>
            <a:ext cx="2706447" cy="307777"/>
          </a:xfrm>
          <a:prstGeom prst="rect">
            <a:avLst/>
          </a:prstGeom>
          <a:noFill/>
        </p:spPr>
        <p:txBody>
          <a:bodyPr wrap="none" rtlCol="0">
            <a:spAutoFit/>
          </a:bodyPr>
          <a:lstStyle/>
          <a:p>
            <a:r>
              <a:rPr lang="en-GB" sz="1400" dirty="0"/>
              <a:t>Click here for a glossary of terms</a:t>
            </a:r>
          </a:p>
        </p:txBody>
      </p:sp>
      <p:sp>
        <p:nvSpPr>
          <p:cNvPr id="8" name="TextBox 7">
            <a:extLst>
              <a:ext uri="{FF2B5EF4-FFF2-40B4-BE49-F238E27FC236}">
                <a16:creationId xmlns:a16="http://schemas.microsoft.com/office/drawing/2014/main" id="{92E57B5F-BC0E-B44F-FB6A-0A78F749B315}"/>
              </a:ext>
            </a:extLst>
          </p:cNvPr>
          <p:cNvSpPr txBox="1"/>
          <p:nvPr/>
        </p:nvSpPr>
        <p:spPr>
          <a:xfrm>
            <a:off x="5838558" y="6285494"/>
            <a:ext cx="514885" cy="461665"/>
          </a:xfrm>
          <a:prstGeom prst="rect">
            <a:avLst/>
          </a:prstGeom>
          <a:noFill/>
        </p:spPr>
        <p:txBody>
          <a:bodyPr wrap="none" rtlCol="0">
            <a:spAutoFit/>
          </a:bodyPr>
          <a:lstStyle/>
          <a:p>
            <a:pPr algn="ctr"/>
            <a:r>
              <a:rPr lang="en-GB" sz="2400" dirty="0"/>
              <a:t>17</a:t>
            </a:r>
          </a:p>
        </p:txBody>
      </p:sp>
    </p:spTree>
    <p:extLst>
      <p:ext uri="{BB962C8B-B14F-4D97-AF65-F5344CB8AC3E}">
        <p14:creationId xmlns:p14="http://schemas.microsoft.com/office/powerpoint/2010/main" val="2027707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9654D-ADF7-D336-BE88-9C2BB33C8D1F}"/>
              </a:ext>
            </a:extLst>
          </p:cNvPr>
          <p:cNvSpPr>
            <a:spLocks noGrp="1"/>
          </p:cNvSpPr>
          <p:nvPr>
            <p:ph type="title"/>
          </p:nvPr>
        </p:nvSpPr>
        <p:spPr/>
        <p:txBody>
          <a:bodyPr>
            <a:normAutofit/>
          </a:bodyPr>
          <a:lstStyle/>
          <a:p>
            <a:r>
              <a:rPr lang="en-GB" sz="3600" dirty="0"/>
              <a:t>Notes About This Text</a:t>
            </a:r>
          </a:p>
        </p:txBody>
      </p:sp>
      <p:sp>
        <p:nvSpPr>
          <p:cNvPr id="3" name="Content Placeholder 2">
            <a:extLst>
              <a:ext uri="{FF2B5EF4-FFF2-40B4-BE49-F238E27FC236}">
                <a16:creationId xmlns:a16="http://schemas.microsoft.com/office/drawing/2014/main" id="{2139C00D-792B-9F64-5790-2BA8C1788D52}"/>
              </a:ext>
            </a:extLst>
          </p:cNvPr>
          <p:cNvSpPr>
            <a:spLocks noGrp="1"/>
          </p:cNvSpPr>
          <p:nvPr>
            <p:ph idx="1"/>
          </p:nvPr>
        </p:nvSpPr>
        <p:spPr/>
        <p:txBody>
          <a:bodyPr>
            <a:noAutofit/>
          </a:bodyPr>
          <a:lstStyle/>
          <a:p>
            <a:pPr marL="0" indent="0">
              <a:buNone/>
            </a:pPr>
            <a:r>
              <a:rPr lang="en-GB" sz="2400" dirty="0"/>
              <a:t>The rainbows you will see in this chapter are links to an appendix which includes additional information. Click on these links to learn more about the topics discussed in the main text. </a:t>
            </a:r>
          </a:p>
          <a:p>
            <a:pPr marL="0" indent="0">
              <a:buNone/>
            </a:pPr>
            <a:r>
              <a:rPr lang="en-GB" sz="2400" dirty="0"/>
              <a:t>Teachers, your feedback is crucial to help us understand the impact of the “Queering the Pasts” educational resources. </a:t>
            </a:r>
            <a:r>
              <a:rPr lang="en-GB" sz="2400" b="1" dirty="0"/>
              <a:t>Please take a few minutes to share your thoughts and experiences via </a:t>
            </a:r>
            <a:r>
              <a:rPr lang="en-GB" sz="2400" b="1" dirty="0">
                <a:hlinkClick r:id="rId2"/>
              </a:rPr>
              <a:t>this survey</a:t>
            </a:r>
            <a:r>
              <a:rPr lang="en-GB" sz="2400" dirty="0"/>
              <a:t>. </a:t>
            </a:r>
          </a:p>
          <a:p>
            <a:pPr marL="0" indent="0">
              <a:buNone/>
            </a:pPr>
            <a:r>
              <a:rPr lang="en-GB" sz="2400" dirty="0"/>
              <a:t>Please refer to the teachers’ guide attached </a:t>
            </a:r>
            <a:r>
              <a:rPr lang="en-GB" sz="2400" dirty="0">
                <a:hlinkClick r:id="rId3"/>
              </a:rPr>
              <a:t>here</a:t>
            </a:r>
            <a:r>
              <a:rPr lang="en-GB" sz="2400" dirty="0"/>
              <a:t> for information about teaching this material, additional activities, and other guidance. </a:t>
            </a:r>
          </a:p>
          <a:p>
            <a:pPr marL="0" indent="0">
              <a:buNone/>
            </a:pPr>
            <a:r>
              <a:rPr lang="en-GB" sz="2400" dirty="0"/>
              <a:t>If you would like to get in touch with us, please send us an email at qtpcommittee@gmail.com.</a:t>
            </a:r>
          </a:p>
        </p:txBody>
      </p:sp>
    </p:spTree>
    <p:extLst>
      <p:ext uri="{BB962C8B-B14F-4D97-AF65-F5344CB8AC3E}">
        <p14:creationId xmlns:p14="http://schemas.microsoft.com/office/powerpoint/2010/main" val="3082900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7458-F5E2-B0E7-E4F9-16DD4C86EF15}"/>
              </a:ext>
            </a:extLst>
          </p:cNvPr>
          <p:cNvSpPr>
            <a:spLocks noGrp="1"/>
          </p:cNvSpPr>
          <p:nvPr>
            <p:ph type="title"/>
          </p:nvPr>
        </p:nvSpPr>
        <p:spPr>
          <a:xfrm>
            <a:off x="838200" y="-370813"/>
            <a:ext cx="10515600" cy="1325563"/>
          </a:xfrm>
        </p:spPr>
        <p:txBody>
          <a:bodyPr>
            <a:normAutofit/>
          </a:bodyPr>
          <a:lstStyle/>
          <a:p>
            <a:r>
              <a:rPr lang="en-GB" sz="3600" dirty="0"/>
              <a:t>Source analysis activity 1</a:t>
            </a:r>
          </a:p>
        </p:txBody>
      </p:sp>
      <p:sp>
        <p:nvSpPr>
          <p:cNvPr id="3" name="Content Placeholder 2">
            <a:extLst>
              <a:ext uri="{FF2B5EF4-FFF2-40B4-BE49-F238E27FC236}">
                <a16:creationId xmlns:a16="http://schemas.microsoft.com/office/drawing/2014/main" id="{0ADB2827-A393-34EC-8352-C3FF33ACD95E}"/>
              </a:ext>
            </a:extLst>
          </p:cNvPr>
          <p:cNvSpPr>
            <a:spLocks noGrp="1"/>
          </p:cNvSpPr>
          <p:nvPr>
            <p:ph idx="1"/>
          </p:nvPr>
        </p:nvSpPr>
        <p:spPr>
          <a:xfrm>
            <a:off x="838199" y="529697"/>
            <a:ext cx="10515601" cy="4351338"/>
          </a:xfrm>
        </p:spPr>
        <p:txBody>
          <a:bodyPr>
            <a:normAutofit/>
          </a:bodyPr>
          <a:lstStyle/>
          <a:p>
            <a:pPr marL="0" indent="0">
              <a:buNone/>
            </a:pPr>
            <a:r>
              <a:rPr lang="en-GB" sz="1800" dirty="0"/>
              <a:t>Written ancient sources can be challenging for modern historians to use for several reasons. First, their writers often include outright lies or half-truths in their work. And of course they leave out what they don’t know, but they can also choose to leave out other important details that don’t suit their purpose. </a:t>
            </a:r>
          </a:p>
          <a:p>
            <a:pPr marL="0" indent="0">
              <a:buNone/>
            </a:pPr>
            <a:r>
              <a:rPr lang="en-GB" sz="1800" dirty="0"/>
              <a:t>These are all ways that bias can impact the evidence. Modern historians try to understand whether sources are likely to contain bias so they can be wary of just believing everything they read. One important way of telling whether sources are likely to contain bias is to understand who the author was, as well as what their reasons for writing may have been. Review the information above and make notes in a table like this: </a:t>
            </a:r>
          </a:p>
        </p:txBody>
      </p:sp>
      <p:graphicFrame>
        <p:nvGraphicFramePr>
          <p:cNvPr id="4" name="Table 3">
            <a:extLst>
              <a:ext uri="{FF2B5EF4-FFF2-40B4-BE49-F238E27FC236}">
                <a16:creationId xmlns:a16="http://schemas.microsoft.com/office/drawing/2014/main" id="{E7E03C63-6DA3-E8E3-4376-91ADA86A43FB}"/>
              </a:ext>
            </a:extLst>
          </p:cNvPr>
          <p:cNvGraphicFramePr>
            <a:graphicFrameLocks noGrp="1"/>
          </p:cNvGraphicFramePr>
          <p:nvPr>
            <p:extLst>
              <p:ext uri="{D42A27DB-BD31-4B8C-83A1-F6EECF244321}">
                <p14:modId xmlns:p14="http://schemas.microsoft.com/office/powerpoint/2010/main" val="4251861449"/>
              </p:ext>
            </p:extLst>
          </p:nvPr>
        </p:nvGraphicFramePr>
        <p:xfrm>
          <a:off x="127686" y="2673862"/>
          <a:ext cx="11936628" cy="4073297"/>
        </p:xfrm>
        <a:graphic>
          <a:graphicData uri="http://schemas.openxmlformats.org/drawingml/2006/table">
            <a:tbl>
              <a:tblPr firstRow="1" bandRow="1">
                <a:tableStyleId>{5940675A-B579-460E-94D1-54222C63F5DA}</a:tableStyleId>
              </a:tblPr>
              <a:tblGrid>
                <a:gridCol w="2984157">
                  <a:extLst>
                    <a:ext uri="{9D8B030D-6E8A-4147-A177-3AD203B41FA5}">
                      <a16:colId xmlns:a16="http://schemas.microsoft.com/office/drawing/2014/main" val="22469406"/>
                    </a:ext>
                  </a:extLst>
                </a:gridCol>
                <a:gridCol w="2984157">
                  <a:extLst>
                    <a:ext uri="{9D8B030D-6E8A-4147-A177-3AD203B41FA5}">
                      <a16:colId xmlns:a16="http://schemas.microsoft.com/office/drawing/2014/main" val="185596168"/>
                    </a:ext>
                  </a:extLst>
                </a:gridCol>
                <a:gridCol w="2984157">
                  <a:extLst>
                    <a:ext uri="{9D8B030D-6E8A-4147-A177-3AD203B41FA5}">
                      <a16:colId xmlns:a16="http://schemas.microsoft.com/office/drawing/2014/main" val="3302784536"/>
                    </a:ext>
                  </a:extLst>
                </a:gridCol>
                <a:gridCol w="2984157">
                  <a:extLst>
                    <a:ext uri="{9D8B030D-6E8A-4147-A177-3AD203B41FA5}">
                      <a16:colId xmlns:a16="http://schemas.microsoft.com/office/drawing/2014/main" val="3204304744"/>
                    </a:ext>
                  </a:extLst>
                </a:gridCol>
              </a:tblGrid>
              <a:tr h="1341143">
                <a:tc>
                  <a:txBody>
                    <a:bodyPr/>
                    <a:lstStyle/>
                    <a:p>
                      <a:r>
                        <a:rPr lang="en-GB" b="1" dirty="0"/>
                        <a:t>Things that make Cassius Dio seem knowledgeable and trustworthy:</a:t>
                      </a:r>
                    </a:p>
                  </a:txBody>
                  <a:tcPr/>
                </a:tc>
                <a:tc>
                  <a:txBody>
                    <a:bodyPr/>
                    <a:lstStyle/>
                    <a:p>
                      <a:r>
                        <a:rPr lang="en-GB" b="1" dirty="0"/>
                        <a:t>Things that make Cassius Dio seem like he might not have known very much or reasons why he might have lied:</a:t>
                      </a:r>
                    </a:p>
                  </a:txBody>
                  <a:tcPr/>
                </a:tc>
                <a:tc>
                  <a:txBody>
                    <a:bodyPr/>
                    <a:lstStyle/>
                    <a:p>
                      <a:r>
                        <a:rPr lang="en-GB" b="1" dirty="0"/>
                        <a:t>Things that make Herodian seem knowledgeable and trustworthy:</a:t>
                      </a:r>
                    </a:p>
                  </a:txBody>
                  <a:tcPr/>
                </a:tc>
                <a:tc>
                  <a:txBody>
                    <a:bodyPr/>
                    <a:lstStyle/>
                    <a:p>
                      <a:r>
                        <a:rPr lang="en-GB" b="1" dirty="0"/>
                        <a:t>Things that make Herodian seem like he might not have known very much or reasons why he might have lied:</a:t>
                      </a:r>
                    </a:p>
                  </a:txBody>
                  <a:tcPr/>
                </a:tc>
                <a:extLst>
                  <a:ext uri="{0D108BD9-81ED-4DB2-BD59-A6C34878D82A}">
                    <a16:rowId xmlns:a16="http://schemas.microsoft.com/office/drawing/2014/main" val="482986463"/>
                  </a:ext>
                </a:extLst>
              </a:tr>
              <a:tr h="1592607">
                <a:tc>
                  <a:txBody>
                    <a:bodyPr/>
                    <a:lstStyle/>
                    <a:p>
                      <a:r>
                        <a:rPr lang="en-GB" dirty="0"/>
                        <a:t>E.g. Dio felt he had some knowledge of the kind of person that Elagabalus was, given his occasional involvement with the imperial family</a:t>
                      </a:r>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19415868"/>
                  </a:ext>
                </a:extLst>
              </a:tr>
              <a:tr h="87289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946788298"/>
                  </a:ext>
                </a:extLst>
              </a:tr>
            </a:tbl>
          </a:graphicData>
        </a:graphic>
      </p:graphicFrame>
      <p:sp>
        <p:nvSpPr>
          <p:cNvPr id="5" name="TextBox 4">
            <a:extLst>
              <a:ext uri="{FF2B5EF4-FFF2-40B4-BE49-F238E27FC236}">
                <a16:creationId xmlns:a16="http://schemas.microsoft.com/office/drawing/2014/main" id="{A74480D5-E707-C391-4288-C8E7A8D58E18}"/>
              </a:ext>
            </a:extLst>
          </p:cNvPr>
          <p:cNvSpPr txBox="1"/>
          <p:nvPr/>
        </p:nvSpPr>
        <p:spPr>
          <a:xfrm>
            <a:off x="5838558" y="6285494"/>
            <a:ext cx="514885" cy="461665"/>
          </a:xfrm>
          <a:prstGeom prst="rect">
            <a:avLst/>
          </a:prstGeom>
          <a:noFill/>
        </p:spPr>
        <p:txBody>
          <a:bodyPr wrap="none" rtlCol="0">
            <a:spAutoFit/>
          </a:bodyPr>
          <a:lstStyle/>
          <a:p>
            <a:pPr algn="ctr"/>
            <a:r>
              <a:rPr lang="en-GB" sz="2400" dirty="0"/>
              <a:t>18</a:t>
            </a:r>
          </a:p>
        </p:txBody>
      </p:sp>
    </p:spTree>
    <p:extLst>
      <p:ext uri="{BB962C8B-B14F-4D97-AF65-F5344CB8AC3E}">
        <p14:creationId xmlns:p14="http://schemas.microsoft.com/office/powerpoint/2010/main" val="256031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721CA-187A-3839-A7F4-F67F53A9A166}"/>
              </a:ext>
            </a:extLst>
          </p:cNvPr>
          <p:cNvSpPr>
            <a:spLocks noGrp="1"/>
          </p:cNvSpPr>
          <p:nvPr>
            <p:ph type="title"/>
          </p:nvPr>
        </p:nvSpPr>
        <p:spPr/>
        <p:txBody>
          <a:bodyPr>
            <a:normAutofit/>
          </a:bodyPr>
          <a:lstStyle/>
          <a:p>
            <a:r>
              <a:rPr lang="en-GB" sz="3600" dirty="0"/>
              <a:t>Source analysis activity 2</a:t>
            </a:r>
          </a:p>
        </p:txBody>
      </p:sp>
      <p:sp>
        <p:nvSpPr>
          <p:cNvPr id="3" name="Content Placeholder 2">
            <a:extLst>
              <a:ext uri="{FF2B5EF4-FFF2-40B4-BE49-F238E27FC236}">
                <a16:creationId xmlns:a16="http://schemas.microsoft.com/office/drawing/2014/main" id="{5A77E144-BCA2-B6E6-22DB-4095D00C10C9}"/>
              </a:ext>
            </a:extLst>
          </p:cNvPr>
          <p:cNvSpPr>
            <a:spLocks noGrp="1"/>
          </p:cNvSpPr>
          <p:nvPr>
            <p:ph idx="1"/>
          </p:nvPr>
        </p:nvSpPr>
        <p:spPr/>
        <p:txBody>
          <a:bodyPr/>
          <a:lstStyle/>
          <a:p>
            <a:pPr marL="0" indent="0">
              <a:buNone/>
            </a:pPr>
            <a:r>
              <a:rPr lang="en-GB" dirty="0"/>
              <a:t>We are now going to look at two sources on Elagabalus: the first was published in the early 3rd century CE, and the second is from the late 18th century CE. Both of these sources talk about the Emperor in very negative terms. Why might they be doing this? </a:t>
            </a:r>
          </a:p>
          <a:p>
            <a:pPr marL="0" indent="0">
              <a:buNone/>
            </a:pPr>
            <a:r>
              <a:rPr lang="en-GB" dirty="0"/>
              <a:t>As you read: </a:t>
            </a:r>
          </a:p>
          <a:p>
            <a:pPr>
              <a:buFontTx/>
              <a:buChar char="-"/>
            </a:pPr>
            <a:r>
              <a:rPr lang="en-GB" dirty="0"/>
              <a:t>Highlight any phrases that seem to relate to gender or to gender roles. </a:t>
            </a:r>
          </a:p>
          <a:p>
            <a:pPr>
              <a:buFontTx/>
              <a:buChar char="-"/>
            </a:pPr>
            <a:r>
              <a:rPr lang="en-GB" dirty="0"/>
              <a:t>Underline key words or sentences that characterise Elagabalus negatively. </a:t>
            </a:r>
          </a:p>
        </p:txBody>
      </p:sp>
      <p:sp>
        <p:nvSpPr>
          <p:cNvPr id="4" name="TextBox 3">
            <a:extLst>
              <a:ext uri="{FF2B5EF4-FFF2-40B4-BE49-F238E27FC236}">
                <a16:creationId xmlns:a16="http://schemas.microsoft.com/office/drawing/2014/main" id="{AA9DBD43-FFBB-17DE-267A-3D653C5BAF9B}"/>
              </a:ext>
            </a:extLst>
          </p:cNvPr>
          <p:cNvSpPr txBox="1"/>
          <p:nvPr/>
        </p:nvSpPr>
        <p:spPr>
          <a:xfrm>
            <a:off x="5838558" y="6285494"/>
            <a:ext cx="514885" cy="461665"/>
          </a:xfrm>
          <a:prstGeom prst="rect">
            <a:avLst/>
          </a:prstGeom>
          <a:noFill/>
        </p:spPr>
        <p:txBody>
          <a:bodyPr wrap="none" rtlCol="0">
            <a:spAutoFit/>
          </a:bodyPr>
          <a:lstStyle/>
          <a:p>
            <a:pPr algn="ctr"/>
            <a:r>
              <a:rPr lang="en-GB" sz="2400" dirty="0"/>
              <a:t>19</a:t>
            </a:r>
          </a:p>
        </p:txBody>
      </p:sp>
    </p:spTree>
    <p:extLst>
      <p:ext uri="{BB962C8B-B14F-4D97-AF65-F5344CB8AC3E}">
        <p14:creationId xmlns:p14="http://schemas.microsoft.com/office/powerpoint/2010/main" val="123214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8517-B9D4-E98C-943B-6A9BE83F67EC}"/>
              </a:ext>
            </a:extLst>
          </p:cNvPr>
          <p:cNvSpPr>
            <a:spLocks noGrp="1"/>
          </p:cNvSpPr>
          <p:nvPr>
            <p:ph type="title"/>
          </p:nvPr>
        </p:nvSpPr>
        <p:spPr/>
        <p:txBody>
          <a:bodyPr>
            <a:normAutofit/>
          </a:bodyPr>
          <a:lstStyle/>
          <a:p>
            <a:r>
              <a:rPr lang="en-GB" sz="3600" dirty="0"/>
              <a:t>Source 1: Cassius Dio, </a:t>
            </a:r>
            <a:r>
              <a:rPr lang="en-GB" sz="3600" i="1" dirty="0"/>
              <a:t>Roman History</a:t>
            </a:r>
            <a:r>
              <a:rPr lang="en-GB" sz="3600" dirty="0"/>
              <a:t> 80.13-16</a:t>
            </a:r>
          </a:p>
        </p:txBody>
      </p:sp>
      <p:sp>
        <p:nvSpPr>
          <p:cNvPr id="3" name="Content Placeholder 2">
            <a:extLst>
              <a:ext uri="{FF2B5EF4-FFF2-40B4-BE49-F238E27FC236}">
                <a16:creationId xmlns:a16="http://schemas.microsoft.com/office/drawing/2014/main" id="{3BFA7039-F9C9-DB10-F686-B223D3208603}"/>
              </a:ext>
            </a:extLst>
          </p:cNvPr>
          <p:cNvSpPr>
            <a:spLocks noGrp="1"/>
          </p:cNvSpPr>
          <p:nvPr>
            <p:ph idx="1"/>
          </p:nvPr>
        </p:nvSpPr>
        <p:spPr>
          <a:xfrm>
            <a:off x="838200" y="1625570"/>
            <a:ext cx="10515600" cy="4351338"/>
          </a:xfrm>
        </p:spPr>
        <p:txBody>
          <a:bodyPr>
            <a:noAutofit/>
          </a:bodyPr>
          <a:lstStyle/>
          <a:p>
            <a:pPr marL="0" indent="0">
              <a:buNone/>
            </a:pPr>
            <a:r>
              <a:rPr lang="en-GB" sz="2000" dirty="0"/>
              <a:t>But this Sardanapalus [= Elagabalus], who saw fit to make even the gods cohabit under due form of marriage, lived most licentiously himself from first to last. He married many women, and had intercourse with even more without any legal sanction [...] He used his body both for doing and allowing many strange things, which no one could endure to tell or hear of [...] He would go to the taverns by night, wearing a wig, and there ply the trade of a female peddler. He frequented the notorious brothels, drove out the prostitutes, and played the prostitute himself. [...] When trying someone in court he really had more or less the appearance of a man, but everywhere else he showed affectations in his actions and in the quality of his voice. [...] He was bestowed in marriage and was termed wife, mistress, and queen. He worked with wool, sometimes wore a hair-net, and painted his eyes, daubing them with white lead and alkanet. Once, indeed, he shaved his chin and held a festival to mark the event; but after that he had the hairs plucked out, so as to look more like a woman. [...] He wished to have the reputation of committing adultery, so that in this respect, too, he might imitate the most lewd women [...] This was one of the things that was destined to lead to his destruction.</a:t>
            </a:r>
          </a:p>
        </p:txBody>
      </p:sp>
      <p:sp>
        <p:nvSpPr>
          <p:cNvPr id="6" name="TextBox 5">
            <a:extLst>
              <a:ext uri="{FF2B5EF4-FFF2-40B4-BE49-F238E27FC236}">
                <a16:creationId xmlns:a16="http://schemas.microsoft.com/office/drawing/2014/main" id="{4AB71E19-CF08-61D5-A094-CECBA8BDFD46}"/>
              </a:ext>
            </a:extLst>
          </p:cNvPr>
          <p:cNvSpPr txBox="1"/>
          <p:nvPr/>
        </p:nvSpPr>
        <p:spPr>
          <a:xfrm>
            <a:off x="838200" y="5976908"/>
            <a:ext cx="10147330" cy="400110"/>
          </a:xfrm>
          <a:prstGeom prst="rect">
            <a:avLst/>
          </a:prstGeom>
          <a:noFill/>
        </p:spPr>
        <p:txBody>
          <a:bodyPr wrap="none" rtlCol="0">
            <a:spAutoFit/>
          </a:bodyPr>
          <a:lstStyle/>
          <a:p>
            <a:r>
              <a:rPr lang="en-GB" sz="2000" dirty="0"/>
              <a:t>Adapted from: </a:t>
            </a:r>
            <a:r>
              <a:rPr lang="en-GB" sz="2000" dirty="0">
                <a:hlinkClick r:id="rId2"/>
              </a:rPr>
              <a:t>https://penelope.uchicago.edu/Thayer/e/roman/texts/cassius_dio/80*.html</a:t>
            </a:r>
            <a:r>
              <a:rPr lang="en-GB" sz="2000" dirty="0"/>
              <a:t> </a:t>
            </a:r>
          </a:p>
        </p:txBody>
      </p:sp>
      <p:sp>
        <p:nvSpPr>
          <p:cNvPr id="7" name="TextBox 6">
            <a:extLst>
              <a:ext uri="{FF2B5EF4-FFF2-40B4-BE49-F238E27FC236}">
                <a16:creationId xmlns:a16="http://schemas.microsoft.com/office/drawing/2014/main" id="{BD8224AB-EE06-B401-1AF4-D095FF48A68B}"/>
              </a:ext>
            </a:extLst>
          </p:cNvPr>
          <p:cNvSpPr txBox="1"/>
          <p:nvPr/>
        </p:nvSpPr>
        <p:spPr>
          <a:xfrm>
            <a:off x="7006281" y="0"/>
            <a:ext cx="5185719" cy="646331"/>
          </a:xfrm>
          <a:prstGeom prst="rect">
            <a:avLst/>
          </a:prstGeom>
          <a:solidFill>
            <a:srgbClr val="F5A9B8"/>
          </a:solidFill>
          <a:ln>
            <a:noFill/>
          </a:ln>
        </p:spPr>
        <p:txBody>
          <a:bodyPr wrap="square" rtlCol="0">
            <a:spAutoFit/>
          </a:bodyPr>
          <a:lstStyle/>
          <a:p>
            <a:r>
              <a:rPr lang="en-GB" dirty="0"/>
              <a:t>Note: Cassius Dio uses he/him/his pronouns for </a:t>
            </a:r>
            <a:r>
              <a:rPr lang="en-GB" dirty="0" err="1"/>
              <a:t>Elegabalus</a:t>
            </a:r>
            <a:r>
              <a:rPr lang="en-GB" dirty="0"/>
              <a:t>; we use they/them/their pronouns.</a:t>
            </a:r>
          </a:p>
        </p:txBody>
      </p:sp>
      <p:sp>
        <p:nvSpPr>
          <p:cNvPr id="8" name="TextBox 7">
            <a:extLst>
              <a:ext uri="{FF2B5EF4-FFF2-40B4-BE49-F238E27FC236}">
                <a16:creationId xmlns:a16="http://schemas.microsoft.com/office/drawing/2014/main" id="{43582ACA-D615-9391-E975-7FE642DFC436}"/>
              </a:ext>
            </a:extLst>
          </p:cNvPr>
          <p:cNvSpPr txBox="1"/>
          <p:nvPr/>
        </p:nvSpPr>
        <p:spPr>
          <a:xfrm>
            <a:off x="5838558" y="6285494"/>
            <a:ext cx="514885" cy="461665"/>
          </a:xfrm>
          <a:prstGeom prst="rect">
            <a:avLst/>
          </a:prstGeom>
          <a:noFill/>
        </p:spPr>
        <p:txBody>
          <a:bodyPr wrap="none" rtlCol="0">
            <a:spAutoFit/>
          </a:bodyPr>
          <a:lstStyle/>
          <a:p>
            <a:pPr algn="ctr"/>
            <a:r>
              <a:rPr lang="en-GB" sz="2400" dirty="0"/>
              <a:t>20</a:t>
            </a:r>
          </a:p>
        </p:txBody>
      </p:sp>
    </p:spTree>
    <p:extLst>
      <p:ext uri="{BB962C8B-B14F-4D97-AF65-F5344CB8AC3E}">
        <p14:creationId xmlns:p14="http://schemas.microsoft.com/office/powerpoint/2010/main" val="1373354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A7885-132C-F01C-6658-C493308C8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738B3-BE4A-8E71-86E2-1BC4AFAF7B32}"/>
              </a:ext>
            </a:extLst>
          </p:cNvPr>
          <p:cNvSpPr>
            <a:spLocks noGrp="1"/>
          </p:cNvSpPr>
          <p:nvPr>
            <p:ph type="title"/>
          </p:nvPr>
        </p:nvSpPr>
        <p:spPr>
          <a:xfrm>
            <a:off x="838200" y="521759"/>
            <a:ext cx="10515600" cy="1325563"/>
          </a:xfrm>
        </p:spPr>
        <p:txBody>
          <a:bodyPr>
            <a:normAutofit/>
          </a:bodyPr>
          <a:lstStyle/>
          <a:p>
            <a:r>
              <a:rPr lang="en-GB" sz="3600" dirty="0"/>
              <a:t>Source 2: Gibbon, </a:t>
            </a:r>
            <a:r>
              <a:rPr lang="en-GB" sz="3600" i="1" dirty="0"/>
              <a:t>The History of the Decline and Fall of the Roman Empire</a:t>
            </a:r>
            <a:r>
              <a:rPr lang="en-GB" sz="3600" dirty="0"/>
              <a:t>, chapter 6</a:t>
            </a:r>
          </a:p>
        </p:txBody>
      </p:sp>
      <p:sp>
        <p:nvSpPr>
          <p:cNvPr id="3" name="Content Placeholder 2">
            <a:extLst>
              <a:ext uri="{FF2B5EF4-FFF2-40B4-BE49-F238E27FC236}">
                <a16:creationId xmlns:a16="http://schemas.microsoft.com/office/drawing/2014/main" id="{4304E80A-2E7C-C16B-198F-C19A0C88CB83}"/>
              </a:ext>
            </a:extLst>
          </p:cNvPr>
          <p:cNvSpPr>
            <a:spLocks noGrp="1"/>
          </p:cNvSpPr>
          <p:nvPr>
            <p:ph idx="1"/>
          </p:nvPr>
        </p:nvSpPr>
        <p:spPr>
          <a:xfrm>
            <a:off x="838200" y="1988721"/>
            <a:ext cx="10515600" cy="4351338"/>
          </a:xfrm>
        </p:spPr>
        <p:txBody>
          <a:bodyPr>
            <a:noAutofit/>
          </a:bodyPr>
          <a:lstStyle/>
          <a:p>
            <a:pPr marL="0" indent="0">
              <a:buNone/>
            </a:pPr>
            <a:r>
              <a:rPr lang="en-GB" sz="2000" dirty="0"/>
              <a:t>Elagabalus, (I speak of the emperor of that name,) corrupted by his youth, his country, and his fortune, abandoned himself to the grossest pleasures with ungoverned fury [...] The master of the Roman world affected to copy the dress and manners of the female sex, preferred the distaff to the sceptre, and dishonoured the principal dignities of the empire by distributing them among his numerous lovers; </a:t>
            </a:r>
            <a:r>
              <a:rPr lang="en-GB" sz="2000" dirty="0" err="1"/>
              <a:t>oqne</a:t>
            </a:r>
            <a:r>
              <a:rPr lang="en-GB" sz="2000" dirty="0"/>
              <a:t> of whom was publicly invested with the title and authority of the emperor’s, or, as he more properly styled himself, of the empress’s husband. [...] It may seem probable, the vices and follies of Elagabalus have been adorned by fancy, and blackened by prejudice. Yet [...] their inexpressible infamy surpasses that of any other age or country. The licence of an eastern monarch is secluded from the eye of curiosity by the inaccessible walls of his seraglio (=palace). [...] [Elagabalus], viewing every rank of his subjects with the same contemptuous indifference, asserted without control his sovereign privilege of lust and luxury.</a:t>
            </a:r>
            <a:endParaRPr lang="en-GB" sz="3200" dirty="0"/>
          </a:p>
        </p:txBody>
      </p:sp>
      <p:sp>
        <p:nvSpPr>
          <p:cNvPr id="6" name="TextBox 5">
            <a:extLst>
              <a:ext uri="{FF2B5EF4-FFF2-40B4-BE49-F238E27FC236}">
                <a16:creationId xmlns:a16="http://schemas.microsoft.com/office/drawing/2014/main" id="{6FB20990-491C-7EFF-A7DB-BB9B356389D4}"/>
              </a:ext>
            </a:extLst>
          </p:cNvPr>
          <p:cNvSpPr txBox="1"/>
          <p:nvPr/>
        </p:nvSpPr>
        <p:spPr>
          <a:xfrm>
            <a:off x="838200" y="5798550"/>
            <a:ext cx="8412752" cy="400110"/>
          </a:xfrm>
          <a:prstGeom prst="rect">
            <a:avLst/>
          </a:prstGeom>
          <a:noFill/>
        </p:spPr>
        <p:txBody>
          <a:bodyPr wrap="none" rtlCol="0">
            <a:spAutoFit/>
          </a:bodyPr>
          <a:lstStyle/>
          <a:p>
            <a:r>
              <a:rPr lang="en-GB" sz="2000" dirty="0"/>
              <a:t>Adapted from: </a:t>
            </a:r>
            <a:r>
              <a:rPr lang="en-GB" sz="2000" dirty="0">
                <a:hlinkClick r:id="rId2"/>
              </a:rPr>
              <a:t>https://www.ccel.org/g/gibbon/decline/volume1/chap6.htm</a:t>
            </a:r>
            <a:r>
              <a:rPr lang="en-GB" sz="2000" dirty="0"/>
              <a:t>  </a:t>
            </a:r>
          </a:p>
        </p:txBody>
      </p:sp>
      <p:sp>
        <p:nvSpPr>
          <p:cNvPr id="4" name="TextBox 3">
            <a:extLst>
              <a:ext uri="{FF2B5EF4-FFF2-40B4-BE49-F238E27FC236}">
                <a16:creationId xmlns:a16="http://schemas.microsoft.com/office/drawing/2014/main" id="{29931150-6F95-0CBE-07B8-20B5B3A7F9B5}"/>
              </a:ext>
            </a:extLst>
          </p:cNvPr>
          <p:cNvSpPr txBox="1"/>
          <p:nvPr/>
        </p:nvSpPr>
        <p:spPr>
          <a:xfrm>
            <a:off x="6808573" y="0"/>
            <a:ext cx="5383427" cy="646331"/>
          </a:xfrm>
          <a:prstGeom prst="rect">
            <a:avLst/>
          </a:prstGeom>
          <a:solidFill>
            <a:srgbClr val="F5A9B8"/>
          </a:solidFill>
          <a:ln>
            <a:noFill/>
          </a:ln>
        </p:spPr>
        <p:txBody>
          <a:bodyPr wrap="square" rtlCol="0">
            <a:spAutoFit/>
          </a:bodyPr>
          <a:lstStyle/>
          <a:p>
            <a:r>
              <a:rPr lang="en-GB" dirty="0"/>
              <a:t>Note: Gibbon uses he/him/his pronouns for </a:t>
            </a:r>
            <a:r>
              <a:rPr lang="en-GB" dirty="0" err="1"/>
              <a:t>Elegabalus</a:t>
            </a:r>
            <a:r>
              <a:rPr lang="en-GB" dirty="0"/>
              <a:t>; we use they/them/their pronouns.</a:t>
            </a:r>
          </a:p>
        </p:txBody>
      </p:sp>
      <p:sp>
        <p:nvSpPr>
          <p:cNvPr id="5" name="TextBox 4">
            <a:extLst>
              <a:ext uri="{FF2B5EF4-FFF2-40B4-BE49-F238E27FC236}">
                <a16:creationId xmlns:a16="http://schemas.microsoft.com/office/drawing/2014/main" id="{2CD4A336-9D11-546D-CA8C-28947A217AF5}"/>
              </a:ext>
            </a:extLst>
          </p:cNvPr>
          <p:cNvSpPr txBox="1"/>
          <p:nvPr/>
        </p:nvSpPr>
        <p:spPr>
          <a:xfrm>
            <a:off x="5838558" y="6285494"/>
            <a:ext cx="514885" cy="461665"/>
          </a:xfrm>
          <a:prstGeom prst="rect">
            <a:avLst/>
          </a:prstGeom>
          <a:noFill/>
        </p:spPr>
        <p:txBody>
          <a:bodyPr wrap="none" rtlCol="0">
            <a:spAutoFit/>
          </a:bodyPr>
          <a:lstStyle/>
          <a:p>
            <a:pPr algn="ctr"/>
            <a:r>
              <a:rPr lang="en-GB" sz="2400" dirty="0"/>
              <a:t>21</a:t>
            </a:r>
          </a:p>
        </p:txBody>
      </p:sp>
    </p:spTree>
    <p:extLst>
      <p:ext uri="{BB962C8B-B14F-4D97-AF65-F5344CB8AC3E}">
        <p14:creationId xmlns:p14="http://schemas.microsoft.com/office/powerpoint/2010/main" val="1027886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2F1F6-468E-1A89-B34E-8B568D6FF8D0}"/>
              </a:ext>
            </a:extLst>
          </p:cNvPr>
          <p:cNvSpPr>
            <a:spLocks noGrp="1"/>
          </p:cNvSpPr>
          <p:nvPr>
            <p:ph type="title"/>
          </p:nvPr>
        </p:nvSpPr>
        <p:spPr/>
        <p:txBody>
          <a:bodyPr>
            <a:normAutofit/>
          </a:bodyPr>
          <a:lstStyle/>
          <a:p>
            <a:r>
              <a:rPr lang="en-GB" sz="3600" dirty="0"/>
              <a:t>Source comprehension and analysis questions</a:t>
            </a:r>
          </a:p>
        </p:txBody>
      </p:sp>
      <p:sp>
        <p:nvSpPr>
          <p:cNvPr id="3" name="Content Placeholder 2">
            <a:extLst>
              <a:ext uri="{FF2B5EF4-FFF2-40B4-BE49-F238E27FC236}">
                <a16:creationId xmlns:a16="http://schemas.microsoft.com/office/drawing/2014/main" id="{65BBEFC5-765B-921B-5DCC-37CB89A3B0BB}"/>
              </a:ext>
            </a:extLst>
          </p:cNvPr>
          <p:cNvSpPr>
            <a:spLocks noGrp="1"/>
          </p:cNvSpPr>
          <p:nvPr>
            <p:ph idx="1"/>
          </p:nvPr>
        </p:nvSpPr>
        <p:spPr>
          <a:xfrm>
            <a:off x="838200" y="1540220"/>
            <a:ext cx="10515600" cy="4351338"/>
          </a:xfrm>
        </p:spPr>
        <p:txBody>
          <a:bodyPr>
            <a:noAutofit/>
          </a:bodyPr>
          <a:lstStyle/>
          <a:p>
            <a:pPr marL="514350" indent="-514350">
              <a:buAutoNum type="arabicParenR"/>
            </a:pPr>
            <a:r>
              <a:rPr lang="en-GB" sz="2000" dirty="0"/>
              <a:t>List three things that these two sources agree on. </a:t>
            </a:r>
          </a:p>
          <a:p>
            <a:pPr marL="514350" indent="-514350">
              <a:buAutoNum type="arabicParenR"/>
            </a:pPr>
            <a:r>
              <a:rPr lang="en-GB" sz="2000" dirty="0"/>
              <a:t>What would you like to know about Gibbon to decide whether his account is likely to contain bias?</a:t>
            </a:r>
          </a:p>
          <a:p>
            <a:pPr marL="514350" indent="-514350">
              <a:buAutoNum type="arabicParenR"/>
            </a:pPr>
            <a:r>
              <a:rPr lang="en-GB" sz="2000" dirty="0"/>
              <a:t>Can you make any guesses about whether Gibbon’s account contains bias, based only on what he has written? Consider Gibbon’s description of not only Elagabalus’ gender but also their ‘Eastern’ heritage. </a:t>
            </a:r>
          </a:p>
          <a:p>
            <a:pPr marL="514350" indent="-514350">
              <a:buAutoNum type="arabicParenR"/>
            </a:pPr>
            <a:r>
              <a:rPr lang="en-GB" sz="2000" dirty="0"/>
              <a:t>Both of these sources are talking about a person who was Emperor of Rome. What kinds of information do you think they would have included if they had a positive opinion of Elagabalus? </a:t>
            </a:r>
          </a:p>
          <a:p>
            <a:pPr marL="514350" indent="-514350">
              <a:buAutoNum type="arabicParenR"/>
            </a:pPr>
            <a:r>
              <a:rPr lang="en-GB" sz="2000" dirty="0"/>
              <a:t>“When you find two sources that say the same thing, they back one another up and so are very likely to be true.” Do you agree with this statement? Why or why not? </a:t>
            </a:r>
          </a:p>
          <a:p>
            <a:pPr marL="514350" indent="-514350">
              <a:buAutoNum type="arabicParenR"/>
            </a:pPr>
            <a:r>
              <a:rPr lang="en-GB" sz="2000" dirty="0"/>
              <a:t>Can you think of any other examples (from throughout history or in our world today) where people have written in very negative terms about people from minority or marginalised groups?</a:t>
            </a:r>
          </a:p>
          <a:p>
            <a:pPr marL="514350" indent="-514350">
              <a:buAutoNum type="arabicParenR"/>
            </a:pPr>
            <a:r>
              <a:rPr lang="en-GB" sz="2000" dirty="0"/>
              <a:t>Why is it so important for us to be wary of bias when we read history or news?</a:t>
            </a:r>
          </a:p>
        </p:txBody>
      </p:sp>
      <p:sp>
        <p:nvSpPr>
          <p:cNvPr id="4" name="TextBox 3">
            <a:extLst>
              <a:ext uri="{FF2B5EF4-FFF2-40B4-BE49-F238E27FC236}">
                <a16:creationId xmlns:a16="http://schemas.microsoft.com/office/drawing/2014/main" id="{A2B22D5B-A97C-D81C-4FD5-1995C360684F}"/>
              </a:ext>
            </a:extLst>
          </p:cNvPr>
          <p:cNvSpPr txBox="1"/>
          <p:nvPr/>
        </p:nvSpPr>
        <p:spPr>
          <a:xfrm>
            <a:off x="5838558" y="6396335"/>
            <a:ext cx="514885" cy="461665"/>
          </a:xfrm>
          <a:prstGeom prst="rect">
            <a:avLst/>
          </a:prstGeom>
          <a:noFill/>
        </p:spPr>
        <p:txBody>
          <a:bodyPr wrap="none" rtlCol="0">
            <a:spAutoFit/>
          </a:bodyPr>
          <a:lstStyle/>
          <a:p>
            <a:pPr algn="ctr"/>
            <a:r>
              <a:rPr lang="en-GB" sz="2400" dirty="0"/>
              <a:t>22</a:t>
            </a:r>
          </a:p>
        </p:txBody>
      </p:sp>
    </p:spTree>
    <p:extLst>
      <p:ext uri="{BB962C8B-B14F-4D97-AF65-F5344CB8AC3E}">
        <p14:creationId xmlns:p14="http://schemas.microsoft.com/office/powerpoint/2010/main" val="642572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CFE47-7677-99B6-4DBE-BE26259F3263}"/>
              </a:ext>
            </a:extLst>
          </p:cNvPr>
          <p:cNvSpPr>
            <a:spLocks noGrp="1"/>
          </p:cNvSpPr>
          <p:nvPr>
            <p:ph type="title"/>
          </p:nvPr>
        </p:nvSpPr>
        <p:spPr/>
        <p:txBody>
          <a:bodyPr>
            <a:normAutofit/>
          </a:bodyPr>
          <a:lstStyle/>
          <a:p>
            <a:r>
              <a:rPr lang="en-GB" sz="3600" dirty="0"/>
              <a:t>Glossary of Roman political offices</a:t>
            </a:r>
          </a:p>
        </p:txBody>
      </p:sp>
      <p:sp>
        <p:nvSpPr>
          <p:cNvPr id="3" name="Content Placeholder 2">
            <a:extLst>
              <a:ext uri="{FF2B5EF4-FFF2-40B4-BE49-F238E27FC236}">
                <a16:creationId xmlns:a16="http://schemas.microsoft.com/office/drawing/2014/main" id="{11C3C175-AF98-B780-9F2C-21020AA04EB3}"/>
              </a:ext>
            </a:extLst>
          </p:cNvPr>
          <p:cNvSpPr>
            <a:spLocks noGrp="1"/>
          </p:cNvSpPr>
          <p:nvPr>
            <p:ph idx="1"/>
          </p:nvPr>
        </p:nvSpPr>
        <p:spPr>
          <a:xfrm>
            <a:off x="838200" y="1579478"/>
            <a:ext cx="10515600" cy="4351338"/>
          </a:xfrm>
        </p:spPr>
        <p:txBody>
          <a:bodyPr>
            <a:noAutofit/>
          </a:bodyPr>
          <a:lstStyle/>
          <a:p>
            <a:pPr marL="0" indent="0">
              <a:buNone/>
            </a:pPr>
            <a:r>
              <a:rPr lang="en-GB" sz="2400" b="1" dirty="0"/>
              <a:t>Senate</a:t>
            </a:r>
            <a:r>
              <a:rPr lang="en-GB" sz="2400" dirty="0"/>
              <a:t>: The Roman Senate was an assembly within the Roman government. During the imperial period, however, the Emperor had absolute power over the Senate. </a:t>
            </a:r>
          </a:p>
          <a:p>
            <a:pPr marL="0" indent="0">
              <a:buNone/>
            </a:pPr>
            <a:r>
              <a:rPr lang="en-GB" sz="2400" b="1" dirty="0"/>
              <a:t>Senator</a:t>
            </a:r>
            <a:r>
              <a:rPr lang="en-GB" sz="2400" dirty="0"/>
              <a:t>: A member of the Roman Senate. All Senators belonged to the patrician class — that is, they were wealthy landowners — and they wore a purple stripe on their toga to represent their status. </a:t>
            </a:r>
          </a:p>
          <a:p>
            <a:pPr marL="0" indent="0">
              <a:buNone/>
            </a:pPr>
            <a:r>
              <a:rPr lang="en-GB" sz="2400" b="1" dirty="0"/>
              <a:t>Consul</a:t>
            </a:r>
            <a:r>
              <a:rPr lang="en-GB" sz="2400" dirty="0"/>
              <a:t>: There were two Consuls, elected every year, who occupied the highest political office below the Emperor. Think of them as the Emperor’s right hand advisors. They were more powerful in the time of the Roman Republic, but in the imperial period served a more symbolic function.</a:t>
            </a:r>
          </a:p>
        </p:txBody>
      </p:sp>
      <p:pic>
        <p:nvPicPr>
          <p:cNvPr id="4" name="Picture 2" descr="Transgender flag - Wikipedia">
            <a:extLst>
              <a:ext uri="{FF2B5EF4-FFF2-40B4-BE49-F238E27FC236}">
                <a16:creationId xmlns:a16="http://schemas.microsoft.com/office/drawing/2014/main" id="{19326F2D-2E7C-FD18-BF10-3CCD0DCC8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32436"/>
            <a:ext cx="12192000" cy="13255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90CE147-F0F4-BD4B-C8B4-90BF548C5CB8}"/>
              </a:ext>
            </a:extLst>
          </p:cNvPr>
          <p:cNvSpPr txBox="1"/>
          <p:nvPr/>
        </p:nvSpPr>
        <p:spPr>
          <a:xfrm>
            <a:off x="5838558" y="6285494"/>
            <a:ext cx="514885" cy="461665"/>
          </a:xfrm>
          <a:prstGeom prst="rect">
            <a:avLst/>
          </a:prstGeom>
          <a:noFill/>
        </p:spPr>
        <p:txBody>
          <a:bodyPr wrap="none" rtlCol="0">
            <a:spAutoFit/>
          </a:bodyPr>
          <a:lstStyle/>
          <a:p>
            <a:pPr algn="ctr"/>
            <a:r>
              <a:rPr lang="en-GB" sz="2400" dirty="0"/>
              <a:t>23</a:t>
            </a:r>
          </a:p>
        </p:txBody>
      </p:sp>
    </p:spTree>
    <p:extLst>
      <p:ext uri="{BB962C8B-B14F-4D97-AF65-F5344CB8AC3E}">
        <p14:creationId xmlns:p14="http://schemas.microsoft.com/office/powerpoint/2010/main" val="246591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A133-0997-FA6C-E936-BBDD9F15D12D}"/>
              </a:ext>
            </a:extLst>
          </p:cNvPr>
          <p:cNvSpPr>
            <a:spLocks noGrp="1"/>
          </p:cNvSpPr>
          <p:nvPr>
            <p:ph type="title"/>
          </p:nvPr>
        </p:nvSpPr>
        <p:spPr>
          <a:xfrm>
            <a:off x="232719" y="-230165"/>
            <a:ext cx="10515600" cy="1325563"/>
          </a:xfrm>
        </p:spPr>
        <p:txBody>
          <a:bodyPr>
            <a:normAutofit/>
          </a:bodyPr>
          <a:lstStyle/>
          <a:p>
            <a:r>
              <a:rPr lang="en-GB" sz="3600" dirty="0"/>
              <a:t>‘Trans-’ etymology</a:t>
            </a:r>
          </a:p>
        </p:txBody>
      </p:sp>
      <p:sp>
        <p:nvSpPr>
          <p:cNvPr id="3" name="Content Placeholder 2">
            <a:extLst>
              <a:ext uri="{FF2B5EF4-FFF2-40B4-BE49-F238E27FC236}">
                <a16:creationId xmlns:a16="http://schemas.microsoft.com/office/drawing/2014/main" id="{00E62704-C334-CCB5-6AB7-51F2EA9FC50C}"/>
              </a:ext>
            </a:extLst>
          </p:cNvPr>
          <p:cNvSpPr>
            <a:spLocks noGrp="1"/>
          </p:cNvSpPr>
          <p:nvPr>
            <p:ph idx="1"/>
          </p:nvPr>
        </p:nvSpPr>
        <p:spPr>
          <a:xfrm>
            <a:off x="232719" y="623137"/>
            <a:ext cx="6254579" cy="4351338"/>
          </a:xfrm>
        </p:spPr>
        <p:txBody>
          <a:bodyPr>
            <a:noAutofit/>
          </a:bodyPr>
          <a:lstStyle/>
          <a:p>
            <a:pPr marL="0" indent="0">
              <a:buNone/>
            </a:pPr>
            <a:r>
              <a:rPr lang="en-GB" sz="1800" dirty="0"/>
              <a:t>The word ‘trans’ and prefix ‘trans-’ come from the Latin preposition </a:t>
            </a:r>
            <a:r>
              <a:rPr lang="en-GB" sz="1800" i="1" dirty="0"/>
              <a:t>trans</a:t>
            </a:r>
            <a:r>
              <a:rPr lang="en-GB" sz="1800" dirty="0"/>
              <a:t>, meaning ‘across, on the far side, beyond’. In English, this is where we get the ‘trans-’ in ‘transgender’. </a:t>
            </a:r>
          </a:p>
          <a:p>
            <a:pPr marL="0" indent="0">
              <a:buNone/>
            </a:pPr>
            <a:r>
              <a:rPr lang="en-GB" sz="1800" dirty="0"/>
              <a:t>You can also add the prefix ‘trans-’ to verbs, which is how the word ‘transition’ was originally formed: it comes from the Latin verb </a:t>
            </a:r>
            <a:r>
              <a:rPr lang="en-GB" sz="1800" dirty="0" err="1"/>
              <a:t>transire</a:t>
            </a:r>
            <a:r>
              <a:rPr lang="en-GB" sz="1800" dirty="0"/>
              <a:t> (</a:t>
            </a:r>
            <a:r>
              <a:rPr lang="en-GB" sz="1800" i="1" dirty="0"/>
              <a:t>trans-</a:t>
            </a:r>
            <a:r>
              <a:rPr lang="en-GB" sz="1800" dirty="0"/>
              <a:t> + </a:t>
            </a:r>
            <a:r>
              <a:rPr lang="en-GB" sz="1800" i="1" dirty="0"/>
              <a:t>ire</a:t>
            </a:r>
            <a:r>
              <a:rPr lang="en-GB" sz="1800" dirty="0"/>
              <a:t>, ‘to go’), which means ‘to go across’. </a:t>
            </a:r>
          </a:p>
          <a:p>
            <a:pPr marL="0" indent="0">
              <a:buNone/>
            </a:pPr>
            <a:r>
              <a:rPr lang="en-GB" sz="1800" dirty="0"/>
              <a:t>The word ‘cis’ and prefix ‘cis-’ operate similarly, as in ‘cisgender’, and come from the Latin </a:t>
            </a:r>
            <a:r>
              <a:rPr lang="en-GB" sz="1800" i="1" dirty="0"/>
              <a:t>cis</a:t>
            </a:r>
            <a:r>
              <a:rPr lang="en-GB" sz="1800" dirty="0"/>
              <a:t>, meaning ‘on the same side’. Both these words have been commonly used by scientists for centuries, to describe how molecules bond and genes are expressed. </a:t>
            </a:r>
          </a:p>
          <a:p>
            <a:pPr marL="0" indent="0">
              <a:buNone/>
            </a:pPr>
            <a:r>
              <a:rPr lang="en-GB" sz="1800" dirty="0"/>
              <a:t>Most words that start with ‘trans-’ suggest movement from one space to another. For example, transport or transplant. This can work in a similar way with some transgender experiences, where a person can ‘move’ from one gender to another. </a:t>
            </a:r>
          </a:p>
          <a:p>
            <a:pPr marL="0" indent="0">
              <a:buNone/>
            </a:pPr>
            <a:r>
              <a:rPr lang="en-GB" sz="1800" dirty="0"/>
              <a:t>Because of this, scholars in trans studies have long celebrated the open-endedness and versatility of the prefix ‘trans-’, which can also be tied to several other words, such as transnational, transgenerational, and transspecies. Can you think of other examples? What does ‘trans’ mean to you?</a:t>
            </a:r>
          </a:p>
        </p:txBody>
      </p:sp>
      <p:pic>
        <p:nvPicPr>
          <p:cNvPr id="5" name="Picture 4">
            <a:extLst>
              <a:ext uri="{FF2B5EF4-FFF2-40B4-BE49-F238E27FC236}">
                <a16:creationId xmlns:a16="http://schemas.microsoft.com/office/drawing/2014/main" id="{192A5414-6140-F524-543F-CDA082148E15}"/>
              </a:ext>
            </a:extLst>
          </p:cNvPr>
          <p:cNvPicPr>
            <a:picLocks noChangeAspect="1"/>
          </p:cNvPicPr>
          <p:nvPr/>
        </p:nvPicPr>
        <p:blipFill>
          <a:blip r:embed="rId2"/>
          <a:stretch>
            <a:fillRect/>
          </a:stretch>
        </p:blipFill>
        <p:spPr>
          <a:xfrm>
            <a:off x="7580426" y="434782"/>
            <a:ext cx="3773374" cy="5405826"/>
          </a:xfrm>
          <a:prstGeom prst="rect">
            <a:avLst/>
          </a:prstGeom>
        </p:spPr>
      </p:pic>
      <p:sp>
        <p:nvSpPr>
          <p:cNvPr id="7" name="TextBox 6">
            <a:extLst>
              <a:ext uri="{FF2B5EF4-FFF2-40B4-BE49-F238E27FC236}">
                <a16:creationId xmlns:a16="http://schemas.microsoft.com/office/drawing/2014/main" id="{CA435FED-61C5-A71F-CC5D-BE0299FCE059}"/>
              </a:ext>
            </a:extLst>
          </p:cNvPr>
          <p:cNvSpPr txBox="1"/>
          <p:nvPr/>
        </p:nvSpPr>
        <p:spPr>
          <a:xfrm>
            <a:off x="7580426" y="5840608"/>
            <a:ext cx="3773374" cy="584775"/>
          </a:xfrm>
          <a:prstGeom prst="rect">
            <a:avLst/>
          </a:prstGeom>
          <a:noFill/>
        </p:spPr>
        <p:txBody>
          <a:bodyPr wrap="square">
            <a:spAutoFit/>
          </a:bodyPr>
          <a:lstStyle/>
          <a:p>
            <a:r>
              <a:rPr lang="en-GB" sz="1600" dirty="0"/>
              <a:t>A 2020 </a:t>
            </a:r>
            <a:r>
              <a:rPr lang="en-GB" sz="1600" dirty="0">
                <a:hlinkClick r:id="rId3"/>
              </a:rPr>
              <a:t>short film </a:t>
            </a:r>
            <a:r>
              <a:rPr lang="en-GB" sz="1600" dirty="0"/>
              <a:t>about a genderqueer Elagabalus.</a:t>
            </a:r>
          </a:p>
        </p:txBody>
      </p:sp>
      <p:sp>
        <p:nvSpPr>
          <p:cNvPr id="8" name="TextBox 7">
            <a:extLst>
              <a:ext uri="{FF2B5EF4-FFF2-40B4-BE49-F238E27FC236}">
                <a16:creationId xmlns:a16="http://schemas.microsoft.com/office/drawing/2014/main" id="{34BFD599-9130-4735-416F-DE7BE434C937}"/>
              </a:ext>
            </a:extLst>
          </p:cNvPr>
          <p:cNvSpPr txBox="1"/>
          <p:nvPr/>
        </p:nvSpPr>
        <p:spPr>
          <a:xfrm>
            <a:off x="5838558" y="6285494"/>
            <a:ext cx="514885" cy="461665"/>
          </a:xfrm>
          <a:prstGeom prst="rect">
            <a:avLst/>
          </a:prstGeom>
          <a:noFill/>
        </p:spPr>
        <p:txBody>
          <a:bodyPr wrap="none" rtlCol="0">
            <a:spAutoFit/>
          </a:bodyPr>
          <a:lstStyle/>
          <a:p>
            <a:pPr algn="ctr"/>
            <a:r>
              <a:rPr lang="en-GB" sz="2400" dirty="0"/>
              <a:t>24</a:t>
            </a:r>
          </a:p>
        </p:txBody>
      </p:sp>
    </p:spTree>
    <p:extLst>
      <p:ext uri="{BB962C8B-B14F-4D97-AF65-F5344CB8AC3E}">
        <p14:creationId xmlns:p14="http://schemas.microsoft.com/office/powerpoint/2010/main" val="3851139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D9CE5-98CD-2456-39F2-8743C7A60A56}"/>
              </a:ext>
            </a:extLst>
          </p:cNvPr>
          <p:cNvSpPr>
            <a:spLocks noGrp="1"/>
          </p:cNvSpPr>
          <p:nvPr>
            <p:ph type="title"/>
          </p:nvPr>
        </p:nvSpPr>
        <p:spPr>
          <a:xfrm>
            <a:off x="210064" y="-222422"/>
            <a:ext cx="10515600" cy="1325563"/>
          </a:xfrm>
        </p:spPr>
        <p:txBody>
          <a:bodyPr>
            <a:normAutofit/>
          </a:bodyPr>
          <a:lstStyle/>
          <a:p>
            <a:r>
              <a:rPr lang="en-GB" sz="3600" dirty="0"/>
              <a:t>Elagabalus and Internet Culture</a:t>
            </a:r>
          </a:p>
        </p:txBody>
      </p:sp>
      <p:sp>
        <p:nvSpPr>
          <p:cNvPr id="3" name="Content Placeholder 2">
            <a:extLst>
              <a:ext uri="{FF2B5EF4-FFF2-40B4-BE49-F238E27FC236}">
                <a16:creationId xmlns:a16="http://schemas.microsoft.com/office/drawing/2014/main" id="{691AD1C5-3C2B-12B2-DC99-BE229B941CE4}"/>
              </a:ext>
            </a:extLst>
          </p:cNvPr>
          <p:cNvSpPr>
            <a:spLocks noGrp="1"/>
          </p:cNvSpPr>
          <p:nvPr>
            <p:ph idx="1"/>
          </p:nvPr>
        </p:nvSpPr>
        <p:spPr>
          <a:xfrm>
            <a:off x="210065" y="709633"/>
            <a:ext cx="7871254" cy="4351338"/>
          </a:xfrm>
        </p:spPr>
        <p:txBody>
          <a:bodyPr>
            <a:noAutofit/>
          </a:bodyPr>
          <a:lstStyle/>
          <a:p>
            <a:pPr marL="0" indent="0">
              <a:buNone/>
            </a:pPr>
            <a:r>
              <a:rPr lang="en-GB" sz="1800" dirty="0"/>
              <a:t>Elagabalus and Hierocles' relationship has inspired many content creators to explore more about Elagabalus on sites such as Tumblr, DeviantArt, and Archive of Our Own. </a:t>
            </a:r>
          </a:p>
          <a:p>
            <a:pPr marL="0" indent="0">
              <a:buNone/>
            </a:pPr>
            <a:r>
              <a:rPr lang="en-GB" sz="1800" dirty="0"/>
              <a:t>According to Cassius Dio (</a:t>
            </a:r>
            <a:r>
              <a:rPr lang="en-GB" sz="1800" i="1" dirty="0"/>
              <a:t>Roman History </a:t>
            </a:r>
            <a:r>
              <a:rPr lang="en-GB" sz="1800" dirty="0"/>
              <a:t>80.15.1-2), Hierocles was a Carian slave who happened to catch Elagabalus’ attention when he fell in front of them during a chariot race. Struck by his beauty, Elagabalus immediately invited him to the palace. </a:t>
            </a:r>
          </a:p>
          <a:p>
            <a:pPr marL="0" indent="0">
              <a:buNone/>
            </a:pPr>
            <a:r>
              <a:rPr lang="en-GB" sz="1800" dirty="0"/>
              <a:t>While Cassius Dio notes that Elagabalus seemingly had other lovers, he also states that their ‘affection for this ‘husband’ was no light inclination, but an ardent and firmly fixed passion’. Elagabalus granted Hierocles his freedom and even wanted to make him Emperor: for his part, Hierocles stayed with them until his death in 222, when he was executed after Elagabalus’ fall from power. </a:t>
            </a:r>
          </a:p>
          <a:p>
            <a:pPr marL="0" indent="0">
              <a:buNone/>
            </a:pPr>
            <a:r>
              <a:rPr lang="en-GB" sz="1800" dirty="0"/>
              <a:t>There is not much information on Elagabalus’ and Hierocles’ relationship, but the internet has made its own, thanks to fanfiction and fanart, inventing and exploring the way they would have acted, talked to each other, expressed their feelings. </a:t>
            </a:r>
          </a:p>
          <a:p>
            <a:pPr marL="0" indent="0">
              <a:buNone/>
            </a:pPr>
            <a:r>
              <a:rPr lang="en-GB" sz="1800" dirty="0"/>
              <a:t>Fanfiction allows writers and readers ‘to ask and answer speculative and reflective questions about our own lives, in a way that might get others to pay attention’ (Burt 2017), relating to historical or fictional characters. Elagabalus’ own story and their relationship with Hierocles have inspired many young LGTBQ+ artists and writers, who may find in Elagabalus someone they can relate to. </a:t>
            </a:r>
          </a:p>
        </p:txBody>
      </p:sp>
      <p:pic>
        <p:nvPicPr>
          <p:cNvPr id="5" name="Picture 4">
            <a:extLst>
              <a:ext uri="{FF2B5EF4-FFF2-40B4-BE49-F238E27FC236}">
                <a16:creationId xmlns:a16="http://schemas.microsoft.com/office/drawing/2014/main" id="{64A96DDA-EF56-E27B-46E6-78904149B0A7}"/>
              </a:ext>
            </a:extLst>
          </p:cNvPr>
          <p:cNvPicPr>
            <a:picLocks noChangeAspect="1"/>
          </p:cNvPicPr>
          <p:nvPr/>
        </p:nvPicPr>
        <p:blipFill>
          <a:blip r:embed="rId2"/>
          <a:stretch>
            <a:fillRect/>
          </a:stretch>
        </p:blipFill>
        <p:spPr>
          <a:xfrm>
            <a:off x="8267978" y="419778"/>
            <a:ext cx="3391373" cy="5029902"/>
          </a:xfrm>
          <a:prstGeom prst="rect">
            <a:avLst/>
          </a:prstGeom>
        </p:spPr>
      </p:pic>
      <p:sp>
        <p:nvSpPr>
          <p:cNvPr id="7" name="TextBox 6">
            <a:extLst>
              <a:ext uri="{FF2B5EF4-FFF2-40B4-BE49-F238E27FC236}">
                <a16:creationId xmlns:a16="http://schemas.microsoft.com/office/drawing/2014/main" id="{541CD0C2-3626-026F-2991-67B71D904B6C}"/>
              </a:ext>
            </a:extLst>
          </p:cNvPr>
          <p:cNvSpPr txBox="1"/>
          <p:nvPr/>
        </p:nvSpPr>
        <p:spPr>
          <a:xfrm>
            <a:off x="8267977" y="5449680"/>
            <a:ext cx="3391373" cy="1077218"/>
          </a:xfrm>
          <a:prstGeom prst="rect">
            <a:avLst/>
          </a:prstGeom>
          <a:noFill/>
        </p:spPr>
        <p:txBody>
          <a:bodyPr wrap="square">
            <a:spAutoFit/>
          </a:bodyPr>
          <a:lstStyle/>
          <a:p>
            <a:r>
              <a:rPr lang="en-GB" sz="1600" dirty="0"/>
              <a:t>Sites like Deviant Art are awash with queer artistic responses to Elagabalus, for example the comic strip above by </a:t>
            </a:r>
            <a:r>
              <a:rPr lang="en-GB" sz="1600" dirty="0" err="1"/>
              <a:t>BeckyBumble</a:t>
            </a:r>
            <a:r>
              <a:rPr lang="en-GB" sz="1600" dirty="0"/>
              <a:t>. </a:t>
            </a:r>
          </a:p>
        </p:txBody>
      </p:sp>
      <p:sp>
        <p:nvSpPr>
          <p:cNvPr id="8" name="TextBox 7">
            <a:extLst>
              <a:ext uri="{FF2B5EF4-FFF2-40B4-BE49-F238E27FC236}">
                <a16:creationId xmlns:a16="http://schemas.microsoft.com/office/drawing/2014/main" id="{D4D39203-A208-76ED-A1A0-691EB4A3897E}"/>
              </a:ext>
            </a:extLst>
          </p:cNvPr>
          <p:cNvSpPr txBox="1"/>
          <p:nvPr/>
        </p:nvSpPr>
        <p:spPr>
          <a:xfrm>
            <a:off x="5838558" y="6396335"/>
            <a:ext cx="514885" cy="461665"/>
          </a:xfrm>
          <a:prstGeom prst="rect">
            <a:avLst/>
          </a:prstGeom>
          <a:noFill/>
        </p:spPr>
        <p:txBody>
          <a:bodyPr wrap="none" rtlCol="0">
            <a:spAutoFit/>
          </a:bodyPr>
          <a:lstStyle/>
          <a:p>
            <a:pPr algn="ctr"/>
            <a:r>
              <a:rPr lang="en-GB" sz="2400" dirty="0"/>
              <a:t>25</a:t>
            </a:r>
          </a:p>
        </p:txBody>
      </p:sp>
    </p:spTree>
    <p:extLst>
      <p:ext uri="{BB962C8B-B14F-4D97-AF65-F5344CB8AC3E}">
        <p14:creationId xmlns:p14="http://schemas.microsoft.com/office/powerpoint/2010/main" val="1958594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02EC46-8263-DD0F-78CE-5FA6136A414B}"/>
              </a:ext>
            </a:extLst>
          </p:cNvPr>
          <p:cNvSpPr>
            <a:spLocks noGrp="1"/>
          </p:cNvSpPr>
          <p:nvPr>
            <p:ph idx="1"/>
          </p:nvPr>
        </p:nvSpPr>
        <p:spPr>
          <a:xfrm>
            <a:off x="838200" y="603216"/>
            <a:ext cx="10515600" cy="4351338"/>
          </a:xfrm>
        </p:spPr>
        <p:txBody>
          <a:bodyPr/>
          <a:lstStyle/>
          <a:p>
            <a:pPr marL="0" indent="0">
              <a:buNone/>
            </a:pPr>
            <a:r>
              <a:rPr lang="en-GB" dirty="0"/>
              <a:t>Elagabalus’ own story and their relationship with Hierocles have then inspired many young LGTBQ+ artists and writers, who may find in Elagabalus someone they can relate to. </a:t>
            </a:r>
          </a:p>
          <a:p>
            <a:pPr marL="0" indent="0">
              <a:buNone/>
            </a:pPr>
            <a:endParaRPr lang="en-GB" dirty="0"/>
          </a:p>
          <a:p>
            <a:pPr marL="0" indent="0">
              <a:buNone/>
            </a:pPr>
            <a:r>
              <a:rPr lang="en-GB" dirty="0"/>
              <a:t>Activity: </a:t>
            </a:r>
          </a:p>
          <a:p>
            <a:pPr marL="0" indent="0">
              <a:buNone/>
            </a:pPr>
            <a:r>
              <a:rPr lang="en-GB" dirty="0"/>
              <a:t>Fanfiction is defined as something operating on works whose copyright is held by others, but ancient history does not have its own copyright. Who, then, if anyone, does the story of Elagabalus belong to?</a:t>
            </a:r>
          </a:p>
        </p:txBody>
      </p:sp>
      <p:pic>
        <p:nvPicPr>
          <p:cNvPr id="4" name="Picture 2" descr="Transgender flag - Wikipedia">
            <a:extLst>
              <a:ext uri="{FF2B5EF4-FFF2-40B4-BE49-F238E27FC236}">
                <a16:creationId xmlns:a16="http://schemas.microsoft.com/office/drawing/2014/main" id="{9491E910-4FB1-5977-FC6B-40763F9E74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41507"/>
            <a:ext cx="12192000" cy="20164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6B4DE4-5566-FD4D-1602-C60358D44BC0}"/>
              </a:ext>
            </a:extLst>
          </p:cNvPr>
          <p:cNvSpPr txBox="1"/>
          <p:nvPr/>
        </p:nvSpPr>
        <p:spPr>
          <a:xfrm>
            <a:off x="5838559" y="6285494"/>
            <a:ext cx="514885" cy="461665"/>
          </a:xfrm>
          <a:prstGeom prst="rect">
            <a:avLst/>
          </a:prstGeom>
          <a:noFill/>
        </p:spPr>
        <p:txBody>
          <a:bodyPr wrap="none" rtlCol="0">
            <a:spAutoFit/>
          </a:bodyPr>
          <a:lstStyle/>
          <a:p>
            <a:pPr algn="ctr"/>
            <a:r>
              <a:rPr lang="en-GB" sz="2400" dirty="0"/>
              <a:t>26</a:t>
            </a:r>
          </a:p>
        </p:txBody>
      </p:sp>
    </p:spTree>
    <p:extLst>
      <p:ext uri="{BB962C8B-B14F-4D97-AF65-F5344CB8AC3E}">
        <p14:creationId xmlns:p14="http://schemas.microsoft.com/office/powerpoint/2010/main" val="4215926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1EB86-D6CA-F394-B40C-BD83CCCFF44C}"/>
              </a:ext>
            </a:extLst>
          </p:cNvPr>
          <p:cNvSpPr>
            <a:spLocks noGrp="1"/>
          </p:cNvSpPr>
          <p:nvPr>
            <p:ph type="title"/>
          </p:nvPr>
        </p:nvSpPr>
        <p:spPr>
          <a:xfrm>
            <a:off x="144379" y="-350503"/>
            <a:ext cx="10515600" cy="1325563"/>
          </a:xfrm>
        </p:spPr>
        <p:txBody>
          <a:bodyPr>
            <a:normAutofit/>
          </a:bodyPr>
          <a:lstStyle/>
          <a:p>
            <a:r>
              <a:rPr lang="en-GB" sz="3600" dirty="0"/>
              <a:t>Further resources and bibliography</a:t>
            </a:r>
          </a:p>
        </p:txBody>
      </p:sp>
      <p:sp>
        <p:nvSpPr>
          <p:cNvPr id="3" name="Content Placeholder 2">
            <a:extLst>
              <a:ext uri="{FF2B5EF4-FFF2-40B4-BE49-F238E27FC236}">
                <a16:creationId xmlns:a16="http://schemas.microsoft.com/office/drawing/2014/main" id="{AD1908C9-A7EA-DF7A-46FB-5F2BD0C1EEA8}"/>
              </a:ext>
            </a:extLst>
          </p:cNvPr>
          <p:cNvSpPr>
            <a:spLocks noGrp="1"/>
          </p:cNvSpPr>
          <p:nvPr>
            <p:ph idx="1"/>
          </p:nvPr>
        </p:nvSpPr>
        <p:spPr>
          <a:xfrm>
            <a:off x="0" y="567287"/>
            <a:ext cx="12191999" cy="4351338"/>
          </a:xfrm>
        </p:spPr>
        <p:txBody>
          <a:bodyPr>
            <a:noAutofit/>
          </a:bodyPr>
          <a:lstStyle/>
          <a:p>
            <a:pPr marL="0" indent="0">
              <a:buNone/>
            </a:pPr>
            <a:r>
              <a:rPr lang="en-GB" sz="2400" b="0" i="0" dirty="0">
                <a:solidFill>
                  <a:srgbClr val="141413"/>
                </a:solidFill>
                <a:effectLst/>
              </a:rPr>
              <a:t>Burt, Stephanie (2017). “</a:t>
            </a:r>
            <a:r>
              <a:rPr lang="en-GB" sz="2400" b="0" i="0" dirty="0">
                <a:solidFill>
                  <a:srgbClr val="141413"/>
                </a:solidFill>
                <a:effectLst/>
                <a:hlinkClick r:id="rId2"/>
              </a:rPr>
              <a:t>The Promise and Potential of Fan Fiction</a:t>
            </a:r>
            <a:r>
              <a:rPr lang="en-GB" sz="2400" b="0" i="0" dirty="0">
                <a:solidFill>
                  <a:srgbClr val="141413"/>
                </a:solidFill>
                <a:effectLst/>
              </a:rPr>
              <a:t>” </a:t>
            </a:r>
            <a:r>
              <a:rPr lang="en-GB" sz="2400" b="0" i="1" dirty="0">
                <a:solidFill>
                  <a:srgbClr val="141413"/>
                </a:solidFill>
                <a:effectLst/>
              </a:rPr>
              <a:t>The New Yorker </a:t>
            </a:r>
            <a:r>
              <a:rPr lang="en-GB" sz="2400" b="0" dirty="0">
                <a:solidFill>
                  <a:srgbClr val="141413"/>
                </a:solidFill>
                <a:effectLst/>
              </a:rPr>
              <a:t>(August 23).</a:t>
            </a:r>
            <a:r>
              <a:rPr lang="en-GB" sz="2400" dirty="0">
                <a:solidFill>
                  <a:srgbClr val="141413"/>
                </a:solidFill>
              </a:rPr>
              <a:t> </a:t>
            </a:r>
            <a:endParaRPr lang="en-GB" sz="2400" dirty="0">
              <a:hlinkClick r:id="rId3"/>
            </a:endParaRPr>
          </a:p>
          <a:p>
            <a:pPr marL="0" indent="0">
              <a:buNone/>
            </a:pPr>
            <a:r>
              <a:rPr lang="en-GB" sz="2400" dirty="0">
                <a:hlinkClick r:id="rId3"/>
              </a:rPr>
              <a:t>Transgender Lives in Ancient Rome: The Case of Empress Elagabalus</a:t>
            </a:r>
            <a:r>
              <a:rPr lang="en-GB" sz="2400" dirty="0"/>
              <a:t> (Spectrum South)</a:t>
            </a:r>
          </a:p>
          <a:p>
            <a:pPr marL="0" indent="0">
              <a:buNone/>
            </a:pPr>
            <a:r>
              <a:rPr lang="en-GB" sz="2400" dirty="0">
                <a:hlinkClick r:id="rId4"/>
              </a:rPr>
              <a:t>A Brief Biography of Elagabalus: the transgender ruler of Rome </a:t>
            </a:r>
            <a:r>
              <a:rPr lang="en-GB" sz="2400" dirty="0"/>
              <a:t>(</a:t>
            </a:r>
            <a:r>
              <a:rPr lang="en-GB" sz="2400" dirty="0" err="1"/>
              <a:t>OutHistory</a:t>
            </a:r>
            <a:r>
              <a:rPr lang="en-GB" sz="2400" dirty="0"/>
              <a:t>)</a:t>
            </a:r>
          </a:p>
          <a:p>
            <a:pPr marL="0" indent="0">
              <a:buNone/>
            </a:pPr>
            <a:r>
              <a:rPr lang="en-GB" sz="2400" dirty="0"/>
              <a:t>Roman Historians: Unreliable Narrators? </a:t>
            </a:r>
            <a:r>
              <a:rPr lang="en-GB" sz="2400" dirty="0">
                <a:hlinkClick r:id="rId5"/>
              </a:rPr>
              <a:t>Part 1</a:t>
            </a:r>
            <a:r>
              <a:rPr lang="en-GB" sz="2400" dirty="0"/>
              <a:t>, </a:t>
            </a:r>
            <a:r>
              <a:rPr lang="en-GB" sz="2400" dirty="0">
                <a:hlinkClick r:id="rId6"/>
              </a:rPr>
              <a:t>Part 2</a:t>
            </a:r>
            <a:r>
              <a:rPr lang="en-GB" sz="2400" dirty="0"/>
              <a:t> by Cheryl Morgan (Write Where it Hurts)</a:t>
            </a:r>
          </a:p>
          <a:p>
            <a:pPr marL="0" indent="0">
              <a:buNone/>
            </a:pPr>
            <a:r>
              <a:rPr lang="en-GB" sz="2400" dirty="0">
                <a:hlinkClick r:id="rId7"/>
              </a:rPr>
              <a:t>Elagabalus, the Empress</a:t>
            </a:r>
            <a:r>
              <a:rPr lang="en-GB" sz="2400" dirty="0"/>
              <a:t> (Making Queer History)</a:t>
            </a:r>
          </a:p>
          <a:p>
            <a:pPr marL="0" indent="0">
              <a:buNone/>
            </a:pPr>
            <a:r>
              <a:rPr lang="en-GB" sz="2400" dirty="0">
                <a:hlinkClick r:id="rId8"/>
              </a:rPr>
              <a:t>Elagabalus, The Trans Emperor of Rome?</a:t>
            </a:r>
            <a:r>
              <a:rPr lang="en-GB" sz="2400" dirty="0"/>
              <a:t> (History @ Birmingham)</a:t>
            </a:r>
          </a:p>
          <a:p>
            <a:pPr marL="0" indent="0">
              <a:buNone/>
            </a:pPr>
            <a:r>
              <a:rPr lang="en-GB" sz="2400" dirty="0">
                <a:hlinkClick r:id="rId9"/>
              </a:rPr>
              <a:t>Episode 21: The Real Housewife of Rome</a:t>
            </a:r>
            <a:r>
              <a:rPr lang="en-GB" sz="2400" dirty="0"/>
              <a:t> (History is Gay Podcast)</a:t>
            </a:r>
          </a:p>
          <a:p>
            <a:pPr marL="0" indent="0">
              <a:buNone/>
            </a:pPr>
            <a:r>
              <a:rPr lang="en-GB" sz="2400" dirty="0"/>
              <a:t>Rantala, Julia (2020). “</a:t>
            </a:r>
            <a:r>
              <a:rPr lang="en-GB" sz="2400" b="0" i="0" dirty="0">
                <a:solidFill>
                  <a:srgbClr val="141413"/>
                </a:solidFill>
                <a:effectLst/>
                <a:hlinkClick r:id="rId10"/>
              </a:rPr>
              <a:t>Ruling in Purple...and Wearing Make-up: Gendered Adventures of Emperor Elagabalus as seen by Cassius Dio and Herodian</a:t>
            </a:r>
            <a:r>
              <a:rPr lang="en-GB" sz="2400" b="0" i="0" dirty="0">
                <a:solidFill>
                  <a:srgbClr val="141413"/>
                </a:solidFill>
                <a:effectLst/>
              </a:rPr>
              <a:t>” in </a:t>
            </a:r>
            <a:r>
              <a:rPr lang="en-GB" sz="2400" dirty="0">
                <a:solidFill>
                  <a:srgbClr val="141413"/>
                </a:solidFill>
              </a:rPr>
              <a:t>Allison Surtees and Jennifer Dyer, eds., </a:t>
            </a:r>
            <a:r>
              <a:rPr lang="en-GB" sz="2400" i="1" dirty="0">
                <a:solidFill>
                  <a:srgbClr val="141413"/>
                </a:solidFill>
              </a:rPr>
              <a:t>Exploring Gender Diversity in the Ancient World</a:t>
            </a:r>
            <a:r>
              <a:rPr lang="en-GB" sz="2400" dirty="0">
                <a:solidFill>
                  <a:srgbClr val="141413"/>
                </a:solidFill>
              </a:rPr>
              <a:t>. (Edinburgh: Edinburgh University Press): pp. 118-28. 	</a:t>
            </a:r>
          </a:p>
        </p:txBody>
      </p:sp>
      <p:pic>
        <p:nvPicPr>
          <p:cNvPr id="4" name="Picture 2" descr="Transgender flag - Wikipedia">
            <a:extLst>
              <a:ext uri="{FF2B5EF4-FFF2-40B4-BE49-F238E27FC236}">
                <a16:creationId xmlns:a16="http://schemas.microsoft.com/office/drawing/2014/main" id="{B90638EB-741B-910D-45CA-1F735788FE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836415"/>
            <a:ext cx="12192000" cy="1021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75DD80F-CEFA-828C-0340-5C645FFA2D31}"/>
              </a:ext>
            </a:extLst>
          </p:cNvPr>
          <p:cNvSpPr txBox="1"/>
          <p:nvPr/>
        </p:nvSpPr>
        <p:spPr>
          <a:xfrm>
            <a:off x="5838558" y="6285494"/>
            <a:ext cx="514885" cy="461665"/>
          </a:xfrm>
          <a:prstGeom prst="rect">
            <a:avLst/>
          </a:prstGeom>
          <a:noFill/>
        </p:spPr>
        <p:txBody>
          <a:bodyPr wrap="none" rtlCol="0">
            <a:spAutoFit/>
          </a:bodyPr>
          <a:lstStyle/>
          <a:p>
            <a:pPr algn="ctr"/>
            <a:r>
              <a:rPr lang="en-GB" sz="2400" dirty="0"/>
              <a:t>27</a:t>
            </a:r>
          </a:p>
        </p:txBody>
      </p:sp>
    </p:spTree>
    <p:extLst>
      <p:ext uri="{BB962C8B-B14F-4D97-AF65-F5344CB8AC3E}">
        <p14:creationId xmlns:p14="http://schemas.microsoft.com/office/powerpoint/2010/main" val="399630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B139-16BB-F09C-C962-E76BC5F8A381}"/>
              </a:ext>
            </a:extLst>
          </p:cNvPr>
          <p:cNvSpPr>
            <a:spLocks noGrp="1"/>
          </p:cNvSpPr>
          <p:nvPr>
            <p:ph type="title"/>
          </p:nvPr>
        </p:nvSpPr>
        <p:spPr/>
        <p:txBody>
          <a:bodyPr>
            <a:normAutofit/>
          </a:bodyPr>
          <a:lstStyle/>
          <a:p>
            <a:r>
              <a:rPr lang="en-GB" sz="3600" dirty="0"/>
              <a:t>Key Questions</a:t>
            </a:r>
          </a:p>
        </p:txBody>
      </p:sp>
      <p:sp>
        <p:nvSpPr>
          <p:cNvPr id="3" name="Content Placeholder 2">
            <a:extLst>
              <a:ext uri="{FF2B5EF4-FFF2-40B4-BE49-F238E27FC236}">
                <a16:creationId xmlns:a16="http://schemas.microsoft.com/office/drawing/2014/main" id="{C81D4D73-A725-9111-96C7-DDC092031116}"/>
              </a:ext>
            </a:extLst>
          </p:cNvPr>
          <p:cNvSpPr>
            <a:spLocks noGrp="1"/>
          </p:cNvSpPr>
          <p:nvPr>
            <p:ph idx="1"/>
          </p:nvPr>
        </p:nvSpPr>
        <p:spPr/>
        <p:txBody>
          <a:bodyPr/>
          <a:lstStyle/>
          <a:p>
            <a:pPr>
              <a:buFont typeface="Aptos" panose="020B0004020202020204" pitchFamily="34" charset="0"/>
              <a:buChar char="­"/>
            </a:pPr>
            <a:r>
              <a:rPr lang="en-GB" dirty="0"/>
              <a:t>How are queer people presented in history? </a:t>
            </a:r>
          </a:p>
          <a:p>
            <a:pPr>
              <a:buFont typeface="Aptos" panose="020B0004020202020204" pitchFamily="34" charset="0"/>
              <a:buChar char="­"/>
            </a:pPr>
            <a:r>
              <a:rPr lang="en-GB" dirty="0"/>
              <a:t>How are queer people who had power, like Elagabalus, represented once they are out of power? </a:t>
            </a:r>
          </a:p>
          <a:p>
            <a:pPr>
              <a:buFont typeface="Aptos" panose="020B0004020202020204" pitchFamily="34" charset="0"/>
              <a:buChar char="­"/>
            </a:pPr>
            <a:r>
              <a:rPr lang="en-GB" dirty="0"/>
              <a:t>How can we tell if historical sources are biased? </a:t>
            </a:r>
          </a:p>
          <a:p>
            <a:pPr>
              <a:buFont typeface="Aptos" panose="020B0004020202020204" pitchFamily="34" charset="0"/>
              <a:buChar char="­"/>
            </a:pPr>
            <a:r>
              <a:rPr lang="en-GB" dirty="0"/>
              <a:t>What can we learn from sources that are biased?</a:t>
            </a:r>
          </a:p>
        </p:txBody>
      </p:sp>
      <p:pic>
        <p:nvPicPr>
          <p:cNvPr id="4" name="Picture 2" descr="Transgender flag - Wikipedia">
            <a:extLst>
              <a:ext uri="{FF2B5EF4-FFF2-40B4-BE49-F238E27FC236}">
                <a16:creationId xmlns:a16="http://schemas.microsoft.com/office/drawing/2014/main" id="{DF5754C1-5781-8C0D-6D82-812C600CB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1" y="4559642"/>
            <a:ext cx="12196931" cy="22983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26CC7C6-364B-71BA-E89E-0E84EEBD74C6}"/>
              </a:ext>
            </a:extLst>
          </p:cNvPr>
          <p:cNvSpPr txBox="1"/>
          <p:nvPr/>
        </p:nvSpPr>
        <p:spPr>
          <a:xfrm>
            <a:off x="5921112" y="6396334"/>
            <a:ext cx="349776" cy="461665"/>
          </a:xfrm>
          <a:prstGeom prst="rect">
            <a:avLst/>
          </a:prstGeom>
          <a:noFill/>
        </p:spPr>
        <p:txBody>
          <a:bodyPr wrap="none" rtlCol="0">
            <a:spAutoFit/>
          </a:bodyPr>
          <a:lstStyle/>
          <a:p>
            <a:pPr algn="ctr"/>
            <a:r>
              <a:rPr lang="en-GB" sz="2400" dirty="0"/>
              <a:t>1</a:t>
            </a:r>
          </a:p>
        </p:txBody>
      </p:sp>
    </p:spTree>
    <p:extLst>
      <p:ext uri="{BB962C8B-B14F-4D97-AF65-F5344CB8AC3E}">
        <p14:creationId xmlns:p14="http://schemas.microsoft.com/office/powerpoint/2010/main" val="2181345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2886-1FFD-444D-9AB6-2B3B40CD8173}"/>
              </a:ext>
            </a:extLst>
          </p:cNvPr>
          <p:cNvSpPr>
            <a:spLocks noGrp="1"/>
          </p:cNvSpPr>
          <p:nvPr>
            <p:ph type="title"/>
          </p:nvPr>
        </p:nvSpPr>
        <p:spPr/>
        <p:txBody>
          <a:bodyPr>
            <a:normAutofit/>
          </a:bodyPr>
          <a:lstStyle/>
          <a:p>
            <a:r>
              <a:rPr lang="en-GB" sz="3600" dirty="0"/>
              <a:t>Image Index</a:t>
            </a:r>
          </a:p>
        </p:txBody>
      </p:sp>
      <p:sp>
        <p:nvSpPr>
          <p:cNvPr id="5" name="Rectangle 2">
            <a:extLst>
              <a:ext uri="{FF2B5EF4-FFF2-40B4-BE49-F238E27FC236}">
                <a16:creationId xmlns:a16="http://schemas.microsoft.com/office/drawing/2014/main" id="{330C1D29-B868-92F5-FB49-4FA528DC9628}"/>
              </a:ext>
            </a:extLst>
          </p:cNvPr>
          <p:cNvSpPr>
            <a:spLocks noGrp="1" noChangeArrowheads="1"/>
          </p:cNvSpPr>
          <p:nvPr>
            <p:ph idx="1"/>
          </p:nvPr>
        </p:nvSpPr>
        <p:spPr bwMode="auto">
          <a:xfrm>
            <a:off x="838201" y="1657066"/>
            <a:ext cx="10515600" cy="468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8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The Roses of Heliogabalus</a:t>
            </a:r>
            <a:r>
              <a:rPr kumimoji="0" lang="en-US" altLang="en-US" sz="1800" b="0" i="0" u="none" strike="noStrike" cap="none" normalizeH="0" baseline="0" dirty="0">
                <a:ln>
                  <a:noFill/>
                </a:ln>
                <a:solidFill>
                  <a:schemeClr val="tx1"/>
                </a:solidFill>
                <a:effectLst/>
                <a:latin typeface="Arial" panose="020B0604020202020204" pitchFamily="34" charset="0"/>
              </a:rPr>
              <a:t> by Alma-Tadema (1888), oil on canvas. Private collection. </a:t>
            </a:r>
          </a:p>
          <a:p>
            <a:pPr marL="0" marR="0" lvl="0" indent="0" algn="l" defTabSz="914400" rtl="0" eaLnBrk="0" fontAlgn="base" latinLnBrk="0" hangingPunct="0">
              <a:lnSpc>
                <a:spcPct val="100000"/>
              </a:lnSpc>
              <a:spcBef>
                <a:spcPts val="8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Silver coin depicting Elagabalus as Sol Invictus, ‘unconquered sun god’ (218-222 CE). RIC IV/2, Elagabalus, n° 88, p. 34; BMCRE V/2, Elagabalus, n° 12, p. 562. </a:t>
            </a:r>
          </a:p>
          <a:p>
            <a:pPr marL="0" marR="0" lvl="0" indent="0" algn="l" defTabSz="914400" rtl="0" eaLnBrk="0" fontAlgn="base" latinLnBrk="0" hangingPunct="0">
              <a:lnSpc>
                <a:spcPct val="100000"/>
              </a:lnSpc>
              <a:spcBef>
                <a:spcPts val="8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Wall painting in the inner courtyard of Castle </a:t>
            </a:r>
            <a:r>
              <a:rPr kumimoji="0" lang="en-US" altLang="en-US" sz="1800" b="0" i="0" u="none" strike="noStrike" cap="none" normalizeH="0" baseline="0" dirty="0" err="1">
                <a:ln>
                  <a:noFill/>
                </a:ln>
                <a:solidFill>
                  <a:schemeClr val="tx1"/>
                </a:solidFill>
                <a:effectLst/>
                <a:latin typeface="Arial" panose="020B0604020202020204" pitchFamily="34" charset="0"/>
              </a:rPr>
              <a:t>Forchtenstein</a:t>
            </a:r>
            <a:r>
              <a:rPr kumimoji="0" lang="en-US" altLang="en-US" sz="1800" b="0" i="0" u="none" strike="noStrike" cap="none" normalizeH="0" baseline="0" dirty="0">
                <a:ln>
                  <a:noFill/>
                </a:ln>
                <a:solidFill>
                  <a:schemeClr val="tx1"/>
                </a:solidFill>
                <a:effectLst/>
                <a:latin typeface="Arial" panose="020B0604020202020204" pitchFamily="34" charset="0"/>
              </a:rPr>
              <a:t> (Austria) showing Heliogabalus, also known as Elagabalus (18th century). Castle </a:t>
            </a:r>
            <a:r>
              <a:rPr kumimoji="0" lang="en-US" altLang="en-US" sz="1800" b="0" i="0" u="none" strike="noStrike" cap="none" normalizeH="0" baseline="0" dirty="0" err="1">
                <a:ln>
                  <a:noFill/>
                </a:ln>
                <a:solidFill>
                  <a:schemeClr val="tx1"/>
                </a:solidFill>
                <a:effectLst/>
                <a:latin typeface="Arial" panose="020B0604020202020204" pitchFamily="34" charset="0"/>
              </a:rPr>
              <a:t>Forchtenstein</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ts val="8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Antonin Artaud’s Heliogabalus </a:t>
            </a:r>
            <a:r>
              <a:rPr kumimoji="0" lang="en-US" altLang="en-US" sz="1800" b="0" i="0" u="none" strike="noStrike" cap="none" normalizeH="0" baseline="0" dirty="0">
                <a:ln>
                  <a:noFill/>
                </a:ln>
                <a:solidFill>
                  <a:schemeClr val="tx1"/>
                </a:solidFill>
                <a:effectLst/>
                <a:latin typeface="Arial" panose="020B0604020202020204" pitchFamily="34" charset="0"/>
              </a:rPr>
              <a:t>by Anselm Keifer, (2010-2011), oil on canvas. White Cube London. Photographed by Ben Westoby. </a:t>
            </a:r>
          </a:p>
          <a:p>
            <a:pPr marL="0" marR="0" lvl="0" indent="0" algn="l" defTabSz="914400" rtl="0" eaLnBrk="0" fontAlgn="base" latinLnBrk="0" hangingPunct="0">
              <a:lnSpc>
                <a:spcPct val="100000"/>
              </a:lnSpc>
              <a:spcBef>
                <a:spcPts val="8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Heliogabalus, High Priest of the Sun </a:t>
            </a:r>
            <a:r>
              <a:rPr kumimoji="0" lang="en-US" altLang="en-US" sz="1800" b="0" i="0" u="none" strike="noStrike" cap="none" normalizeH="0" baseline="0" dirty="0">
                <a:ln>
                  <a:noFill/>
                </a:ln>
                <a:solidFill>
                  <a:schemeClr val="tx1"/>
                </a:solidFill>
                <a:effectLst/>
                <a:latin typeface="Arial" panose="020B0604020202020204" pitchFamily="34" charset="0"/>
              </a:rPr>
              <a:t>by Simeon Solomon (1866), pencil and </a:t>
            </a:r>
            <a:r>
              <a:rPr kumimoji="0" lang="en-US" altLang="en-US" sz="1800" b="0" i="0" u="none" strike="noStrike" cap="none" normalizeH="0" baseline="0" dirty="0" err="1">
                <a:ln>
                  <a:noFill/>
                </a:ln>
                <a:solidFill>
                  <a:schemeClr val="tx1"/>
                </a:solidFill>
                <a:effectLst/>
                <a:latin typeface="Arial" panose="020B0604020202020204" pitchFamily="34" charset="0"/>
              </a:rPr>
              <a:t>watercolour</a:t>
            </a:r>
            <a:r>
              <a:rPr kumimoji="0" lang="en-US" altLang="en-US" sz="1800" b="0" i="0" u="none" strike="noStrike" cap="none" normalizeH="0" baseline="0" dirty="0">
                <a:ln>
                  <a:noFill/>
                </a:ln>
                <a:solidFill>
                  <a:schemeClr val="tx1"/>
                </a:solidFill>
                <a:effectLst/>
                <a:latin typeface="Arial" panose="020B0604020202020204" pitchFamily="34" charset="0"/>
              </a:rPr>
              <a:t>. Dudley Gallery. </a:t>
            </a:r>
          </a:p>
          <a:p>
            <a:pPr marL="0" marR="0" lvl="0" indent="0" algn="l" defTabSz="914400" rtl="0" eaLnBrk="0" fontAlgn="base" latinLnBrk="0" hangingPunct="0">
              <a:lnSpc>
                <a:spcPct val="100000"/>
              </a:lnSpc>
              <a:spcBef>
                <a:spcPts val="8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Severan tondo, or portrait of the family of Septimius Severus (ca. 2nd century CE). Altes Museum </a:t>
            </a:r>
            <a:r>
              <a:rPr kumimoji="0" lang="en-US" altLang="en-US" sz="1800" b="0" i="0" u="none" strike="noStrike" cap="none" normalizeH="0" baseline="0" dirty="0" err="1">
                <a:ln>
                  <a:noFill/>
                </a:ln>
                <a:solidFill>
                  <a:schemeClr val="tx1"/>
                </a:solidFill>
                <a:effectLst/>
                <a:latin typeface="Arial" panose="020B0604020202020204" pitchFamily="34" charset="0"/>
              </a:rPr>
              <a:t>Berlin.Inv</a:t>
            </a:r>
            <a:r>
              <a:rPr kumimoji="0" lang="en-US" altLang="en-US" sz="1800" b="0" i="0" u="none" strike="noStrike" cap="none" normalizeH="0" baseline="0" dirty="0">
                <a:ln>
                  <a:noFill/>
                </a:ln>
                <a:solidFill>
                  <a:schemeClr val="tx1"/>
                </a:solidFill>
                <a:effectLst/>
                <a:latin typeface="Arial" panose="020B0604020202020204" pitchFamily="34" charset="0"/>
              </a:rPr>
              <a:t>.-No.: 31329 Photographed in 2017 by José Luiz Bernardes Ribeiro. </a:t>
            </a:r>
          </a:p>
          <a:p>
            <a:pPr marL="0" marR="0" lvl="0" indent="0" algn="l" defTabSz="914400" rtl="0" eaLnBrk="0" fontAlgn="base" latinLnBrk="0" hangingPunct="0">
              <a:lnSpc>
                <a:spcPct val="100000"/>
              </a:lnSpc>
              <a:spcBef>
                <a:spcPts val="800"/>
              </a:spcBef>
              <a:spcAft>
                <a:spcPct val="0"/>
              </a:spcAft>
              <a:buClrTx/>
              <a:buSzTx/>
              <a:buFontTx/>
              <a:buNone/>
              <a:tabLst/>
            </a:pPr>
            <a:r>
              <a:rPr kumimoji="0" lang="en-US" altLang="en-US" sz="1800" b="0" i="1" u="none" strike="noStrike" cap="none" normalizeH="0" baseline="0" dirty="0">
                <a:ln>
                  <a:noFill/>
                </a:ln>
                <a:solidFill>
                  <a:schemeClr val="tx1"/>
                </a:solidFill>
                <a:effectLst/>
                <a:latin typeface="Arial" panose="020B0604020202020204" pitchFamily="34" charset="0"/>
              </a:rPr>
              <a:t>Elagabalus - Everybody Falls in Love </a:t>
            </a:r>
            <a:r>
              <a:rPr kumimoji="0" lang="en-US" altLang="en-US" sz="1800" b="0" i="0" u="none" strike="noStrike" cap="none" normalizeH="0" baseline="0" dirty="0">
                <a:ln>
                  <a:noFill/>
                </a:ln>
                <a:solidFill>
                  <a:schemeClr val="tx1"/>
                </a:solidFill>
                <a:effectLst/>
                <a:latin typeface="Arial" panose="020B0604020202020204" pitchFamily="34" charset="0"/>
              </a:rPr>
              <a:t>by </a:t>
            </a:r>
            <a:r>
              <a:rPr kumimoji="0" lang="en-US" altLang="en-US" sz="1800" b="0" i="0" u="none" strike="noStrike" cap="none" normalizeH="0" baseline="0" dirty="0" err="1">
                <a:ln>
                  <a:noFill/>
                </a:ln>
                <a:solidFill>
                  <a:schemeClr val="tx1"/>
                </a:solidFill>
                <a:effectLst/>
                <a:latin typeface="Arial" panose="020B0604020202020204" pitchFamily="34" charset="0"/>
              </a:rPr>
              <a:t>BeckyBuble</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err="1">
                <a:ln>
                  <a:noFill/>
                </a:ln>
                <a:solidFill>
                  <a:schemeClr val="tx1"/>
                </a:solidFill>
                <a:effectLst/>
                <a:latin typeface="Arial" panose="020B0604020202020204" pitchFamily="34" charset="0"/>
              </a:rPr>
              <a:t>Deviantart</a:t>
            </a:r>
            <a:r>
              <a:rPr kumimoji="0" lang="en-US" altLang="en-US" sz="1800" b="0" i="0" u="none" strike="noStrike" cap="none" normalizeH="0" baseline="0" dirty="0">
                <a:ln>
                  <a:noFill/>
                </a:ln>
                <a:solidFill>
                  <a:schemeClr val="tx1"/>
                </a:solidFill>
                <a:effectLst/>
                <a:latin typeface="Arial" panose="020B0604020202020204" pitchFamily="34" charset="0"/>
              </a:rPr>
              <a:t>. &lt;https://www.deviantart.com/beckybumble/art/ElagabalusEverybody-falls-in-love-284902850&gt;.</a:t>
            </a:r>
          </a:p>
          <a:p>
            <a:pPr marL="0" marR="0" lvl="0" indent="0" algn="l" defTabSz="914400" rtl="0" eaLnBrk="0" fontAlgn="base" latinLnBrk="0" hangingPunct="0">
              <a:lnSpc>
                <a:spcPct val="100000"/>
              </a:lnSpc>
              <a:spcBef>
                <a:spcPts val="80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Marble bust of Roman emperor Elagabalus, ca. 221 AD, Capitoline Museums. </a:t>
            </a:r>
          </a:p>
        </p:txBody>
      </p:sp>
      <p:sp>
        <p:nvSpPr>
          <p:cNvPr id="7" name="TextBox 6">
            <a:extLst>
              <a:ext uri="{FF2B5EF4-FFF2-40B4-BE49-F238E27FC236}">
                <a16:creationId xmlns:a16="http://schemas.microsoft.com/office/drawing/2014/main" id="{85644F96-C6D4-01AE-2CB0-4C3481FF647E}"/>
              </a:ext>
            </a:extLst>
          </p:cNvPr>
          <p:cNvSpPr txBox="1"/>
          <p:nvPr/>
        </p:nvSpPr>
        <p:spPr>
          <a:xfrm>
            <a:off x="5838558" y="6285494"/>
            <a:ext cx="514885" cy="461665"/>
          </a:xfrm>
          <a:prstGeom prst="rect">
            <a:avLst/>
          </a:prstGeom>
          <a:noFill/>
        </p:spPr>
        <p:txBody>
          <a:bodyPr wrap="none" rtlCol="0">
            <a:spAutoFit/>
          </a:bodyPr>
          <a:lstStyle/>
          <a:p>
            <a:pPr algn="ctr"/>
            <a:r>
              <a:rPr lang="en-GB" sz="2400" dirty="0"/>
              <a:t>28</a:t>
            </a:r>
          </a:p>
        </p:txBody>
      </p:sp>
    </p:spTree>
    <p:extLst>
      <p:ext uri="{BB962C8B-B14F-4D97-AF65-F5344CB8AC3E}">
        <p14:creationId xmlns:p14="http://schemas.microsoft.com/office/powerpoint/2010/main" val="162562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798722-711F-2A1A-4BFA-6435A3F0D8B6}"/>
              </a:ext>
            </a:extLst>
          </p:cNvPr>
          <p:cNvSpPr>
            <a:spLocks noGrp="1"/>
          </p:cNvSpPr>
          <p:nvPr>
            <p:ph idx="1"/>
          </p:nvPr>
        </p:nvSpPr>
        <p:spPr>
          <a:xfrm>
            <a:off x="584887" y="281969"/>
            <a:ext cx="5296929" cy="2767914"/>
          </a:xfrm>
        </p:spPr>
        <p:txBody>
          <a:bodyPr>
            <a:noAutofit/>
          </a:bodyPr>
          <a:lstStyle/>
          <a:p>
            <a:pPr marL="0" indent="0">
              <a:buNone/>
            </a:pPr>
            <a:r>
              <a:rPr lang="en-GB" sz="1800" dirty="0"/>
              <a:t>A common misconception is that trans and genderqueer people are a modern or new phenomenon. To the contrary, these identities and experiences are well-documented in the ancient Mediterranean. In fact, one genderqueer person was even the Emperor of Rome! </a:t>
            </a:r>
          </a:p>
          <a:p>
            <a:pPr marL="0" indent="0">
              <a:buNone/>
            </a:pPr>
            <a:r>
              <a:rPr lang="en-GB" sz="1800" dirty="0"/>
              <a:t>Sadly, for the young person whose birth name was Varius Avitus Bassianus (ca. 203–222 CE), holding political office didn’t work out very well.</a:t>
            </a:r>
          </a:p>
        </p:txBody>
      </p:sp>
      <p:sp>
        <p:nvSpPr>
          <p:cNvPr id="10" name="Rectangle 9">
            <a:extLst>
              <a:ext uri="{FF2B5EF4-FFF2-40B4-BE49-F238E27FC236}">
                <a16:creationId xmlns:a16="http://schemas.microsoft.com/office/drawing/2014/main" id="{7E402377-C100-7E97-F7D0-33954586D92E}"/>
              </a:ext>
            </a:extLst>
          </p:cNvPr>
          <p:cNvSpPr/>
          <p:nvPr/>
        </p:nvSpPr>
        <p:spPr>
          <a:xfrm>
            <a:off x="0" y="3429000"/>
            <a:ext cx="12192000" cy="3429000"/>
          </a:xfrm>
          <a:prstGeom prst="rect">
            <a:avLst/>
          </a:prstGeom>
          <a:solidFill>
            <a:srgbClr val="F5A9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19F30DF1-3342-5D3F-A972-536B72E16EBF}"/>
              </a:ext>
            </a:extLst>
          </p:cNvPr>
          <p:cNvSpPr txBox="1">
            <a:spLocks/>
          </p:cNvSpPr>
          <p:nvPr/>
        </p:nvSpPr>
        <p:spPr>
          <a:xfrm>
            <a:off x="6096000" y="281969"/>
            <a:ext cx="5086865" cy="2767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err="1"/>
              <a:t>Bassanius</a:t>
            </a:r>
            <a:r>
              <a:rPr lang="en-GB" sz="1800" dirty="0"/>
              <a:t> became Emperor in 218 CE, and they were named Marcus Aurelius Antoninus at the time. Nowadays we know them better as Elagabalus (or Heliogabalus). Unfortunately, Elagabalus’ rule was not long. After only four years in the job, in 222 CE, they were assassinated — like many other emperors</a:t>
            </a:r>
          </a:p>
        </p:txBody>
      </p:sp>
      <p:pic>
        <p:nvPicPr>
          <p:cNvPr id="7" name="Picture 6">
            <a:extLst>
              <a:ext uri="{FF2B5EF4-FFF2-40B4-BE49-F238E27FC236}">
                <a16:creationId xmlns:a16="http://schemas.microsoft.com/office/drawing/2014/main" id="{4DDCEE19-F50D-87C7-E06E-FA743A8B0EB4}"/>
              </a:ext>
            </a:extLst>
          </p:cNvPr>
          <p:cNvPicPr>
            <a:picLocks noChangeAspect="1"/>
          </p:cNvPicPr>
          <p:nvPr/>
        </p:nvPicPr>
        <p:blipFill>
          <a:blip r:embed="rId2"/>
          <a:stretch>
            <a:fillRect/>
          </a:stretch>
        </p:blipFill>
        <p:spPr>
          <a:xfrm>
            <a:off x="3286071" y="3008870"/>
            <a:ext cx="5191490" cy="3106019"/>
          </a:xfrm>
          <a:prstGeom prst="rect">
            <a:avLst/>
          </a:prstGeom>
        </p:spPr>
      </p:pic>
      <p:sp>
        <p:nvSpPr>
          <p:cNvPr id="9" name="TextBox 8">
            <a:extLst>
              <a:ext uri="{FF2B5EF4-FFF2-40B4-BE49-F238E27FC236}">
                <a16:creationId xmlns:a16="http://schemas.microsoft.com/office/drawing/2014/main" id="{AB1F041C-1A3D-BBA6-080D-0927C1E12765}"/>
              </a:ext>
            </a:extLst>
          </p:cNvPr>
          <p:cNvSpPr txBox="1"/>
          <p:nvPr/>
        </p:nvSpPr>
        <p:spPr>
          <a:xfrm>
            <a:off x="3286071" y="6114889"/>
            <a:ext cx="5191491" cy="523220"/>
          </a:xfrm>
          <a:prstGeom prst="rect">
            <a:avLst/>
          </a:prstGeom>
          <a:noFill/>
        </p:spPr>
        <p:txBody>
          <a:bodyPr wrap="square">
            <a:spAutoFit/>
          </a:bodyPr>
          <a:lstStyle/>
          <a:p>
            <a:pPr algn="ctr"/>
            <a:r>
              <a:rPr lang="en-GB" sz="1400" dirty="0"/>
              <a:t>The screenshot above is from a short film about a genderqueer Elagabalus. Find out more by clicking on the rainbow. </a:t>
            </a:r>
          </a:p>
        </p:txBody>
      </p:sp>
      <p:sp>
        <p:nvSpPr>
          <p:cNvPr id="11" name="TextBox 10">
            <a:extLst>
              <a:ext uri="{FF2B5EF4-FFF2-40B4-BE49-F238E27FC236}">
                <a16:creationId xmlns:a16="http://schemas.microsoft.com/office/drawing/2014/main" id="{ADC29C44-D482-0B8B-E787-74C4F4A1FAF1}"/>
              </a:ext>
            </a:extLst>
          </p:cNvPr>
          <p:cNvSpPr txBox="1"/>
          <p:nvPr/>
        </p:nvSpPr>
        <p:spPr>
          <a:xfrm>
            <a:off x="5921112" y="6458490"/>
            <a:ext cx="349776" cy="461665"/>
          </a:xfrm>
          <a:prstGeom prst="rect">
            <a:avLst/>
          </a:prstGeom>
          <a:noFill/>
        </p:spPr>
        <p:txBody>
          <a:bodyPr wrap="none" rtlCol="0">
            <a:spAutoFit/>
          </a:bodyPr>
          <a:lstStyle/>
          <a:p>
            <a:pPr algn="ctr"/>
            <a:r>
              <a:rPr lang="en-GB" sz="2400" dirty="0"/>
              <a:t>2</a:t>
            </a:r>
          </a:p>
        </p:txBody>
      </p:sp>
      <p:pic>
        <p:nvPicPr>
          <p:cNvPr id="12" name="Picture 2" descr="ROYGBIV - Wikipedia">
            <a:hlinkClick r:id="rId3"/>
            <a:extLst>
              <a:ext uri="{FF2B5EF4-FFF2-40B4-BE49-F238E27FC236}">
                <a16:creationId xmlns:a16="http://schemas.microsoft.com/office/drawing/2014/main" id="{43390C1A-FD3D-8673-EAAD-06B675C65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4432" y="6131380"/>
            <a:ext cx="1231557" cy="61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732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D4BCD-47E0-B06A-3253-48E000566C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E2542B-C730-69D8-7F19-8CFA14688B4D}"/>
              </a:ext>
            </a:extLst>
          </p:cNvPr>
          <p:cNvSpPr>
            <a:spLocks noGrp="1"/>
          </p:cNvSpPr>
          <p:nvPr>
            <p:ph idx="1"/>
          </p:nvPr>
        </p:nvSpPr>
        <p:spPr>
          <a:xfrm>
            <a:off x="584887" y="281969"/>
            <a:ext cx="5296929" cy="2767914"/>
          </a:xfrm>
        </p:spPr>
        <p:txBody>
          <a:bodyPr>
            <a:noAutofit/>
          </a:bodyPr>
          <a:lstStyle/>
          <a:p>
            <a:pPr marL="0" indent="0">
              <a:buNone/>
            </a:pPr>
            <a:r>
              <a:rPr lang="en-GB" sz="1800" dirty="0"/>
              <a:t>We possess a fair amount of information about Elagabalus’ short life, including the reasons why they were assassinated, but unfortunately our sources may be biased. In Roman histories and even in more modern works, Elagabalus’ gender expression and sexual behaviour have been held up as evidence of their lack of fitness to rule.</a:t>
            </a:r>
          </a:p>
        </p:txBody>
      </p:sp>
      <p:sp>
        <p:nvSpPr>
          <p:cNvPr id="10" name="Rectangle 9">
            <a:extLst>
              <a:ext uri="{FF2B5EF4-FFF2-40B4-BE49-F238E27FC236}">
                <a16:creationId xmlns:a16="http://schemas.microsoft.com/office/drawing/2014/main" id="{CA63DD92-57C5-BB9E-8D1F-FE3FAF32C99F}"/>
              </a:ext>
            </a:extLst>
          </p:cNvPr>
          <p:cNvSpPr/>
          <p:nvPr/>
        </p:nvSpPr>
        <p:spPr>
          <a:xfrm>
            <a:off x="0" y="3429000"/>
            <a:ext cx="12192000" cy="3429000"/>
          </a:xfrm>
          <a:prstGeom prst="rect">
            <a:avLst/>
          </a:prstGeom>
          <a:solidFill>
            <a:srgbClr val="5BCE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0B8F31C5-0BA6-691D-A6B6-5B344387B116}"/>
              </a:ext>
            </a:extLst>
          </p:cNvPr>
          <p:cNvSpPr txBox="1">
            <a:spLocks/>
          </p:cNvSpPr>
          <p:nvPr/>
        </p:nvSpPr>
        <p:spPr>
          <a:xfrm>
            <a:off x="6096000" y="281969"/>
            <a:ext cx="5086865" cy="2767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dirty="0"/>
              <a:t>For instance, Elagabalus has been reported as being attracted to men, of marrying his charioteer, of dressing like a woman, of wanting to become a woman. At the same time, based on these various characterisations, Elagabalus is often referred to with pride as being genderqueer, with the pronouns ‘they’, ‘she’, or ‘he’, though we will refer to the Emperor using ‘they’</a:t>
            </a:r>
          </a:p>
        </p:txBody>
      </p:sp>
      <p:sp>
        <p:nvSpPr>
          <p:cNvPr id="9" name="TextBox 8">
            <a:extLst>
              <a:ext uri="{FF2B5EF4-FFF2-40B4-BE49-F238E27FC236}">
                <a16:creationId xmlns:a16="http://schemas.microsoft.com/office/drawing/2014/main" id="{AD9C7F8D-E929-2477-0F6A-CCEC9A82E2C3}"/>
              </a:ext>
            </a:extLst>
          </p:cNvPr>
          <p:cNvSpPr txBox="1"/>
          <p:nvPr/>
        </p:nvSpPr>
        <p:spPr>
          <a:xfrm>
            <a:off x="3286071" y="6114889"/>
            <a:ext cx="5191491" cy="523220"/>
          </a:xfrm>
          <a:prstGeom prst="rect">
            <a:avLst/>
          </a:prstGeom>
          <a:noFill/>
        </p:spPr>
        <p:txBody>
          <a:bodyPr wrap="square">
            <a:spAutoFit/>
          </a:bodyPr>
          <a:lstStyle/>
          <a:p>
            <a:pPr algn="ctr"/>
            <a:r>
              <a:rPr lang="en-GB" sz="1400" dirty="0"/>
              <a:t>Above is a second screenshot from a short film about a genderqueer Elagabalus. To find out more click on the rainbow.</a:t>
            </a:r>
          </a:p>
        </p:txBody>
      </p:sp>
      <p:pic>
        <p:nvPicPr>
          <p:cNvPr id="5" name="Picture 4">
            <a:extLst>
              <a:ext uri="{FF2B5EF4-FFF2-40B4-BE49-F238E27FC236}">
                <a16:creationId xmlns:a16="http://schemas.microsoft.com/office/drawing/2014/main" id="{16492FB8-5AA3-61B5-F2ED-00270C857456}"/>
              </a:ext>
            </a:extLst>
          </p:cNvPr>
          <p:cNvPicPr>
            <a:picLocks noChangeAspect="1"/>
          </p:cNvPicPr>
          <p:nvPr/>
        </p:nvPicPr>
        <p:blipFill>
          <a:blip r:embed="rId2"/>
          <a:srcRect l="2160"/>
          <a:stretch/>
        </p:blipFill>
        <p:spPr>
          <a:xfrm>
            <a:off x="3286069" y="2796388"/>
            <a:ext cx="5191491" cy="3318501"/>
          </a:xfrm>
          <a:prstGeom prst="rect">
            <a:avLst/>
          </a:prstGeom>
        </p:spPr>
      </p:pic>
      <p:sp>
        <p:nvSpPr>
          <p:cNvPr id="6" name="TextBox 5">
            <a:extLst>
              <a:ext uri="{FF2B5EF4-FFF2-40B4-BE49-F238E27FC236}">
                <a16:creationId xmlns:a16="http://schemas.microsoft.com/office/drawing/2014/main" id="{40B7C838-238F-2B0C-9403-6567EB78FE25}"/>
              </a:ext>
            </a:extLst>
          </p:cNvPr>
          <p:cNvSpPr txBox="1"/>
          <p:nvPr/>
        </p:nvSpPr>
        <p:spPr>
          <a:xfrm>
            <a:off x="5921112" y="6470846"/>
            <a:ext cx="349776" cy="461665"/>
          </a:xfrm>
          <a:prstGeom prst="rect">
            <a:avLst/>
          </a:prstGeom>
          <a:noFill/>
        </p:spPr>
        <p:txBody>
          <a:bodyPr wrap="none" rtlCol="0">
            <a:spAutoFit/>
          </a:bodyPr>
          <a:lstStyle/>
          <a:p>
            <a:pPr algn="ctr"/>
            <a:r>
              <a:rPr lang="en-GB" sz="2400" dirty="0"/>
              <a:t>3</a:t>
            </a:r>
          </a:p>
        </p:txBody>
      </p:sp>
      <p:pic>
        <p:nvPicPr>
          <p:cNvPr id="8" name="Picture 2" descr="ROYGBIV - Wikipedia">
            <a:hlinkClick r:id="rId3"/>
            <a:extLst>
              <a:ext uri="{FF2B5EF4-FFF2-40B4-BE49-F238E27FC236}">
                <a16:creationId xmlns:a16="http://schemas.microsoft.com/office/drawing/2014/main" id="{620E875F-A553-9A08-EFCB-2779808B0F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4432" y="6131380"/>
            <a:ext cx="1231557" cy="61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94EA32-C63A-2391-D039-BE4A5CB3647D}"/>
              </a:ext>
            </a:extLst>
          </p:cNvPr>
          <p:cNvSpPr>
            <a:spLocks noGrp="1"/>
          </p:cNvSpPr>
          <p:nvPr>
            <p:ph idx="1"/>
          </p:nvPr>
        </p:nvSpPr>
        <p:spPr>
          <a:xfrm>
            <a:off x="321274" y="49428"/>
            <a:ext cx="5844746" cy="5732120"/>
          </a:xfrm>
        </p:spPr>
        <p:txBody>
          <a:bodyPr>
            <a:noAutofit/>
          </a:bodyPr>
          <a:lstStyle/>
          <a:p>
            <a:pPr marL="0" indent="0">
              <a:buNone/>
            </a:pPr>
            <a:r>
              <a:rPr lang="en-GB" sz="1800" dirty="0"/>
              <a:t>What is </a:t>
            </a:r>
            <a:r>
              <a:rPr lang="en-GB" sz="1800" dirty="0" err="1"/>
              <a:t>genderqueerness</a:t>
            </a:r>
            <a:r>
              <a:rPr lang="en-GB" sz="1800" dirty="0"/>
              <a:t>, and why use the pronoun ‘they’ with regards to Elagabalus? Genderqueer is a term that indicates someone’s queer or non-normative experiences with gender. </a:t>
            </a:r>
            <a:r>
              <a:rPr lang="en-GB" sz="1800" dirty="0">
                <a:hlinkClick r:id="rId2"/>
              </a:rPr>
              <a:t>One crowd-sourced queer dictionary </a:t>
            </a:r>
            <a:r>
              <a:rPr lang="en-GB" sz="1800" dirty="0"/>
              <a:t>defines being genderqueer as a ‘catch all term’ that includes trans, nonbinary, and gender-non-conforming people. This definition fits the diverse range of gendered behaviours that Elagabalus performed. </a:t>
            </a:r>
          </a:p>
          <a:p>
            <a:pPr marL="0" indent="0">
              <a:buNone/>
            </a:pPr>
            <a:r>
              <a:rPr lang="en-GB" sz="1800" dirty="0"/>
              <a:t>Similarly, the singular pronoun </a:t>
            </a:r>
            <a:r>
              <a:rPr lang="en-GB" sz="1800" dirty="0">
                <a:hlinkClick r:id="rId3"/>
              </a:rPr>
              <a:t>‘they’</a:t>
            </a:r>
            <a:r>
              <a:rPr lang="en-GB" sz="1800" dirty="0"/>
              <a:t> can capture being gender neutral and/or genderqueer. It may surprise you to know that this use of ‘they’ has been standard in English since the late 1300s. </a:t>
            </a:r>
          </a:p>
          <a:p>
            <a:pPr marL="0" indent="0">
              <a:buNone/>
            </a:pPr>
            <a:r>
              <a:rPr lang="en-GB" sz="1800" dirty="0"/>
              <a:t>Historians do not all agree what are the most appropriate terms to use for Elagabalus’ gender and sexuality. You might come to a different conclusion based on the evidence we will discuss in this chapter. In modern times, the emperor has been labelled not only genderqueer, but also a trans woman, nonbinary, a man who is attracted to men, and a drag queen. </a:t>
            </a:r>
          </a:p>
          <a:p>
            <a:pPr marL="0" indent="0">
              <a:buNone/>
            </a:pPr>
            <a:r>
              <a:rPr lang="en-GB" sz="1800" dirty="0"/>
              <a:t>Their fate as emperor may have been due to their flouting of gender norms. But, it could also be because they tried to completely reinvent Roman religious practices, which might have angered Rome’s priests. </a:t>
            </a:r>
          </a:p>
          <a:p>
            <a:pPr marL="0" indent="0">
              <a:buNone/>
            </a:pPr>
            <a:r>
              <a:rPr lang="en-GB" sz="1800" dirty="0"/>
              <a:t>How many of these stories can we believe? How are they connected? And how are they still relevant now?</a:t>
            </a:r>
          </a:p>
        </p:txBody>
      </p:sp>
      <p:sp>
        <p:nvSpPr>
          <p:cNvPr id="4" name="TextBox 3">
            <a:extLst>
              <a:ext uri="{FF2B5EF4-FFF2-40B4-BE49-F238E27FC236}">
                <a16:creationId xmlns:a16="http://schemas.microsoft.com/office/drawing/2014/main" id="{A5C66948-2762-A8D6-2CD1-8A4A48734208}"/>
              </a:ext>
            </a:extLst>
          </p:cNvPr>
          <p:cNvSpPr txBox="1"/>
          <p:nvPr/>
        </p:nvSpPr>
        <p:spPr>
          <a:xfrm>
            <a:off x="5921112" y="6285494"/>
            <a:ext cx="349776" cy="461665"/>
          </a:xfrm>
          <a:prstGeom prst="rect">
            <a:avLst/>
          </a:prstGeom>
          <a:noFill/>
        </p:spPr>
        <p:txBody>
          <a:bodyPr wrap="none" rtlCol="0">
            <a:spAutoFit/>
          </a:bodyPr>
          <a:lstStyle/>
          <a:p>
            <a:pPr algn="ctr"/>
            <a:r>
              <a:rPr lang="en-GB" sz="2400" dirty="0"/>
              <a:t>4</a:t>
            </a:r>
          </a:p>
        </p:txBody>
      </p:sp>
      <p:pic>
        <p:nvPicPr>
          <p:cNvPr id="10242" name="Picture 2" descr="Genderqueer | Gender Wiki | Fandom">
            <a:extLst>
              <a:ext uri="{FF2B5EF4-FFF2-40B4-BE49-F238E27FC236}">
                <a16:creationId xmlns:a16="http://schemas.microsoft.com/office/drawing/2014/main" id="{D4F2657A-7785-B94E-EC9E-3E0DD1E2F4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104" y="1655805"/>
            <a:ext cx="5198419" cy="32127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36B3D6-4536-4754-D2FC-E64358EFCF57}"/>
              </a:ext>
            </a:extLst>
          </p:cNvPr>
          <p:cNvSpPr txBox="1"/>
          <p:nvPr/>
        </p:nvSpPr>
        <p:spPr>
          <a:xfrm>
            <a:off x="7991571" y="4868562"/>
            <a:ext cx="2329484" cy="369332"/>
          </a:xfrm>
          <a:prstGeom prst="rect">
            <a:avLst/>
          </a:prstGeom>
          <a:noFill/>
        </p:spPr>
        <p:txBody>
          <a:bodyPr wrap="none" rtlCol="0">
            <a:spAutoFit/>
          </a:bodyPr>
          <a:lstStyle/>
          <a:p>
            <a:pPr algn="ctr"/>
            <a:r>
              <a:rPr lang="en-GB" dirty="0"/>
              <a:t>The genderqueer flag.</a:t>
            </a:r>
          </a:p>
        </p:txBody>
      </p:sp>
    </p:spTree>
    <p:extLst>
      <p:ext uri="{BB962C8B-B14F-4D97-AF65-F5344CB8AC3E}">
        <p14:creationId xmlns:p14="http://schemas.microsoft.com/office/powerpoint/2010/main" val="409820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A8EF84-7483-A5AE-0F2E-BA033808D342}"/>
              </a:ext>
            </a:extLst>
          </p:cNvPr>
          <p:cNvSpPr/>
          <p:nvPr/>
        </p:nvSpPr>
        <p:spPr>
          <a:xfrm>
            <a:off x="6969211" y="365126"/>
            <a:ext cx="4806778" cy="5746910"/>
          </a:xfrm>
          <a:prstGeom prst="rect">
            <a:avLst/>
          </a:prstGeom>
          <a:solidFill>
            <a:srgbClr val="5BCE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r>
              <a:rPr lang="en-GB" sz="1600" dirty="0">
                <a:solidFill>
                  <a:schemeClr val="tx1"/>
                </a:solidFill>
              </a:rPr>
              <a:t>Image taken of an artist’s response to Elagabalus at Museum Remix. It is part of a temporary display of new installations created and co-curated by Luis Jimenez, Lizzie Knott, Suzy Rickard, Jack Silvester and Lily Stancliffe. To find out more click the rainbow.</a:t>
            </a:r>
          </a:p>
        </p:txBody>
      </p:sp>
      <p:sp>
        <p:nvSpPr>
          <p:cNvPr id="2" name="Title 1">
            <a:extLst>
              <a:ext uri="{FF2B5EF4-FFF2-40B4-BE49-F238E27FC236}">
                <a16:creationId xmlns:a16="http://schemas.microsoft.com/office/drawing/2014/main" id="{B28B6B5B-8758-BABF-C6B9-0D3A8FB51D4A}"/>
              </a:ext>
            </a:extLst>
          </p:cNvPr>
          <p:cNvSpPr>
            <a:spLocks noGrp="1"/>
          </p:cNvSpPr>
          <p:nvPr>
            <p:ph type="title"/>
          </p:nvPr>
        </p:nvSpPr>
        <p:spPr/>
        <p:txBody>
          <a:bodyPr>
            <a:normAutofit/>
          </a:bodyPr>
          <a:lstStyle/>
          <a:p>
            <a:r>
              <a:rPr lang="en-GB" sz="3600" dirty="0"/>
              <a:t>‘Call Me Lady’</a:t>
            </a:r>
          </a:p>
        </p:txBody>
      </p:sp>
      <p:sp>
        <p:nvSpPr>
          <p:cNvPr id="3" name="Content Placeholder 2">
            <a:extLst>
              <a:ext uri="{FF2B5EF4-FFF2-40B4-BE49-F238E27FC236}">
                <a16:creationId xmlns:a16="http://schemas.microsoft.com/office/drawing/2014/main" id="{EECA7946-54BD-F2BA-CCB1-6F4BD93B6A34}"/>
              </a:ext>
            </a:extLst>
          </p:cNvPr>
          <p:cNvSpPr>
            <a:spLocks noGrp="1"/>
          </p:cNvSpPr>
          <p:nvPr>
            <p:ph idx="1"/>
          </p:nvPr>
        </p:nvSpPr>
        <p:spPr>
          <a:xfrm>
            <a:off x="838200" y="1541419"/>
            <a:ext cx="5257800" cy="4351338"/>
          </a:xfrm>
        </p:spPr>
        <p:txBody>
          <a:bodyPr>
            <a:noAutofit/>
          </a:bodyPr>
          <a:lstStyle/>
          <a:p>
            <a:pPr marL="0" indent="0">
              <a:buNone/>
            </a:pPr>
            <a:r>
              <a:rPr lang="en-GB" sz="1800" dirty="0"/>
              <a:t>Two ancient historians in particular wrote about Elagabalus: Cassius Dio and Herodian. The stories told by these writers have led the modern trans community to take notice of Elagabalus. </a:t>
            </a:r>
          </a:p>
          <a:p>
            <a:pPr marL="0" indent="0">
              <a:buNone/>
            </a:pPr>
            <a:r>
              <a:rPr lang="en-GB" sz="1800" dirty="0"/>
              <a:t>One such story, told by Cassius Dio, involves a handsome chariot driver called Hierocles. Apparently, Elagabalus married Hierocles, taking the role of wife with Hierocles as their husband (</a:t>
            </a:r>
            <a:r>
              <a:rPr lang="en-GB" sz="1800" i="1" dirty="0"/>
              <a:t>Roman History </a:t>
            </a:r>
            <a:r>
              <a:rPr lang="en-GB" sz="1800" dirty="0"/>
              <a:t>80.15.1-2). We have to remember that someone like Hierocles couldn’t have said ‘no’ to the Emperor, thus we cannot know if he loved Elagabalus in return.</a:t>
            </a:r>
          </a:p>
          <a:p>
            <a:pPr marL="0" indent="0">
              <a:buNone/>
            </a:pPr>
            <a:r>
              <a:rPr lang="en-GB" sz="1800" dirty="0"/>
              <a:t>Another story told by Cassius Dio involves a famously attractive man named Zoticus. Elagabalus demanded to see this beautiful man, and when they met, Zoticus said ‘My Lord Emperor’, but Elagabalus responded ‘Call me not Lord, for I am a Lady </a:t>
            </a:r>
            <a:r>
              <a:rPr lang="en-GB" sz="1800" i="1" dirty="0"/>
              <a:t>(Roman History </a:t>
            </a:r>
            <a:r>
              <a:rPr lang="en-GB" sz="1800" dirty="0"/>
              <a:t>80.16.1-4)</a:t>
            </a:r>
            <a:r>
              <a:rPr lang="en-GB" sz="1800" i="1" dirty="0"/>
              <a:t>.</a:t>
            </a:r>
          </a:p>
        </p:txBody>
      </p:sp>
      <p:pic>
        <p:nvPicPr>
          <p:cNvPr id="5" name="Picture 4">
            <a:extLst>
              <a:ext uri="{FF2B5EF4-FFF2-40B4-BE49-F238E27FC236}">
                <a16:creationId xmlns:a16="http://schemas.microsoft.com/office/drawing/2014/main" id="{4AB3017F-D7B8-7572-2048-444D1D6EAAF2}"/>
              </a:ext>
            </a:extLst>
          </p:cNvPr>
          <p:cNvPicPr>
            <a:picLocks noChangeAspect="1"/>
          </p:cNvPicPr>
          <p:nvPr/>
        </p:nvPicPr>
        <p:blipFill>
          <a:blip r:embed="rId2"/>
          <a:stretch>
            <a:fillRect/>
          </a:stretch>
        </p:blipFill>
        <p:spPr>
          <a:xfrm>
            <a:off x="7332797" y="597684"/>
            <a:ext cx="4021003" cy="3628327"/>
          </a:xfrm>
          <a:prstGeom prst="rect">
            <a:avLst/>
          </a:prstGeom>
        </p:spPr>
      </p:pic>
      <p:pic>
        <p:nvPicPr>
          <p:cNvPr id="2050" name="Picture 2" descr="ROYGBIV - Wikipedia">
            <a:hlinkClick r:id="rId3"/>
            <a:extLst>
              <a:ext uri="{FF2B5EF4-FFF2-40B4-BE49-F238E27FC236}">
                <a16:creationId xmlns:a16="http://schemas.microsoft.com/office/drawing/2014/main" id="{DEFB334C-F332-D055-2A42-11D24FB6C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4432" y="6131380"/>
            <a:ext cx="1231557" cy="6157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CF90230-70B1-BB60-695E-60153B793883}"/>
              </a:ext>
            </a:extLst>
          </p:cNvPr>
          <p:cNvSpPr txBox="1"/>
          <p:nvPr/>
        </p:nvSpPr>
        <p:spPr>
          <a:xfrm>
            <a:off x="5921112" y="6285494"/>
            <a:ext cx="349776" cy="461665"/>
          </a:xfrm>
          <a:prstGeom prst="rect">
            <a:avLst/>
          </a:prstGeom>
          <a:noFill/>
        </p:spPr>
        <p:txBody>
          <a:bodyPr wrap="none" rtlCol="0">
            <a:spAutoFit/>
          </a:bodyPr>
          <a:lstStyle/>
          <a:p>
            <a:pPr algn="ctr"/>
            <a:r>
              <a:rPr lang="en-GB" sz="2400" dirty="0"/>
              <a:t>5</a:t>
            </a:r>
          </a:p>
        </p:txBody>
      </p:sp>
    </p:spTree>
    <p:extLst>
      <p:ext uri="{BB962C8B-B14F-4D97-AF65-F5344CB8AC3E}">
        <p14:creationId xmlns:p14="http://schemas.microsoft.com/office/powerpoint/2010/main" val="3142761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3FCDC-6D37-DA93-F929-068E7B8A1E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0B8E1E-2E4F-9979-561F-1757FB5005D9}"/>
              </a:ext>
            </a:extLst>
          </p:cNvPr>
          <p:cNvSpPr>
            <a:spLocks noGrp="1"/>
          </p:cNvSpPr>
          <p:nvPr>
            <p:ph idx="1"/>
          </p:nvPr>
        </p:nvSpPr>
        <p:spPr>
          <a:xfrm>
            <a:off x="838200" y="305743"/>
            <a:ext cx="5257800" cy="4351338"/>
          </a:xfrm>
        </p:spPr>
        <p:txBody>
          <a:bodyPr>
            <a:noAutofit/>
          </a:bodyPr>
          <a:lstStyle/>
          <a:p>
            <a:pPr marL="0" indent="0">
              <a:buNone/>
            </a:pPr>
            <a:r>
              <a:rPr lang="en-GB" sz="1800" dirty="0"/>
              <a:t>According to Herodian, Elagabalus had the habit of wearing a great deal of make-up and jewellery, so much that it would have been over the top for a woman (Herodian, </a:t>
            </a:r>
            <a:r>
              <a:rPr lang="en-GB" sz="1800" i="1" dirty="0"/>
              <a:t>History of the Roman Empire </a:t>
            </a:r>
            <a:r>
              <a:rPr lang="en-GB" sz="1800" dirty="0"/>
              <a:t>5.5). </a:t>
            </a:r>
          </a:p>
          <a:p>
            <a:pPr marL="0" indent="0">
              <a:buNone/>
            </a:pPr>
            <a:r>
              <a:rPr lang="en-GB" sz="1800" dirty="0"/>
              <a:t>But Elagabalus was not only feminine. At the same time, they performed masculinity. Broadly put, this is a process of using certain language, modes of speech, gestures, and social cues to signal historically and culturally established ideas about gender to other people. For example, Cassius Dio comments on how the emperor often dressed as a man (in a toga), when appearing in public as the Emperor (</a:t>
            </a:r>
            <a:r>
              <a:rPr lang="en-GB" sz="1800" i="1" dirty="0"/>
              <a:t>Roman History </a:t>
            </a:r>
            <a:r>
              <a:rPr lang="en-GB" sz="1800" dirty="0"/>
              <a:t>80.14.3)</a:t>
            </a:r>
            <a:r>
              <a:rPr lang="en-GB" sz="1800" i="1" dirty="0"/>
              <a:t>.</a:t>
            </a:r>
            <a:r>
              <a:rPr lang="en-GB" sz="1800" dirty="0"/>
              <a:t> Depictions of Elagabalus in statue busts and on coins show them with a moustache.</a:t>
            </a:r>
          </a:p>
          <a:p>
            <a:pPr marL="0" indent="0">
              <a:buNone/>
            </a:pPr>
            <a:r>
              <a:rPr lang="en-GB" sz="1800" dirty="0"/>
              <a:t>Elagabalus’ most famous statement is recorded by Cassius Dio. He says that Elagabalus ‘asked the physicians to contrive a woman’s vagina in his body by means of an incision, promising them large sums for doing so’ (Cassius Dio, </a:t>
            </a:r>
            <a:r>
              <a:rPr lang="en-GB" sz="1800" i="1" dirty="0"/>
              <a:t>Roman</a:t>
            </a:r>
            <a:r>
              <a:rPr lang="en-GB" sz="1800" dirty="0"/>
              <a:t> </a:t>
            </a:r>
            <a:r>
              <a:rPr lang="en-GB" sz="1800" i="1" dirty="0"/>
              <a:t>History </a:t>
            </a:r>
            <a:r>
              <a:rPr lang="en-GB" sz="1800" dirty="0"/>
              <a:t>80.16.7). Today, we would call a gender-affirming surgery like this one a ‘vaginoplasty’, a medical procedure to construct a vagina.</a:t>
            </a:r>
          </a:p>
        </p:txBody>
      </p:sp>
      <p:pic>
        <p:nvPicPr>
          <p:cNvPr id="4098" name="Picture 2" descr="The Roses of Heliogabalus - Wikipedia">
            <a:extLst>
              <a:ext uri="{FF2B5EF4-FFF2-40B4-BE49-F238E27FC236}">
                <a16:creationId xmlns:a16="http://schemas.microsoft.com/office/drawing/2014/main" id="{1940A861-1108-0E09-D677-9B8BF8605E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105" r="15532"/>
          <a:stretch/>
        </p:blipFill>
        <p:spPr bwMode="auto">
          <a:xfrm>
            <a:off x="7006280" y="305743"/>
            <a:ext cx="4534929" cy="56559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47E9577-2EF2-4975-57C9-D7B9B801D1AB}"/>
              </a:ext>
            </a:extLst>
          </p:cNvPr>
          <p:cNvSpPr txBox="1"/>
          <p:nvPr/>
        </p:nvSpPr>
        <p:spPr>
          <a:xfrm>
            <a:off x="7006280" y="5961669"/>
            <a:ext cx="4534929" cy="830997"/>
          </a:xfrm>
          <a:prstGeom prst="rect">
            <a:avLst/>
          </a:prstGeom>
          <a:noFill/>
        </p:spPr>
        <p:txBody>
          <a:bodyPr wrap="square">
            <a:spAutoFit/>
          </a:bodyPr>
          <a:lstStyle/>
          <a:p>
            <a:r>
              <a:rPr lang="en-GB" sz="1200" dirty="0"/>
              <a:t>Sir Lawrence Alma-Tadema (1888) The Roses of Heliogabalus, oil on canvas, private collection. The painting shows Elagabalus relaxing at their extravagant court. While they are having dinner, 6 rose petals are falling from the ceiling and draping the hall in pink</a:t>
            </a:r>
          </a:p>
        </p:txBody>
      </p:sp>
      <p:sp>
        <p:nvSpPr>
          <p:cNvPr id="10" name="TextBox 9">
            <a:extLst>
              <a:ext uri="{FF2B5EF4-FFF2-40B4-BE49-F238E27FC236}">
                <a16:creationId xmlns:a16="http://schemas.microsoft.com/office/drawing/2014/main" id="{E98BF6D9-6535-D580-1A6E-3824E48CF8A3}"/>
              </a:ext>
            </a:extLst>
          </p:cNvPr>
          <p:cNvSpPr txBox="1"/>
          <p:nvPr/>
        </p:nvSpPr>
        <p:spPr>
          <a:xfrm>
            <a:off x="5921112" y="6285494"/>
            <a:ext cx="349776" cy="461665"/>
          </a:xfrm>
          <a:prstGeom prst="rect">
            <a:avLst/>
          </a:prstGeom>
          <a:noFill/>
        </p:spPr>
        <p:txBody>
          <a:bodyPr wrap="none" rtlCol="0">
            <a:spAutoFit/>
          </a:bodyPr>
          <a:lstStyle/>
          <a:p>
            <a:pPr algn="ctr"/>
            <a:r>
              <a:rPr lang="en-GB" sz="2400" dirty="0"/>
              <a:t>6</a:t>
            </a:r>
          </a:p>
        </p:txBody>
      </p:sp>
    </p:spTree>
    <p:extLst>
      <p:ext uri="{BB962C8B-B14F-4D97-AF65-F5344CB8AC3E}">
        <p14:creationId xmlns:p14="http://schemas.microsoft.com/office/powerpoint/2010/main" val="315349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EB112-3B05-8F80-85A2-75E94C93A0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B289B6-C7A0-0B70-7D3B-CCFA64F81A93}"/>
              </a:ext>
            </a:extLst>
          </p:cNvPr>
          <p:cNvSpPr>
            <a:spLocks noGrp="1"/>
          </p:cNvSpPr>
          <p:nvPr>
            <p:ph idx="1"/>
          </p:nvPr>
        </p:nvSpPr>
        <p:spPr>
          <a:xfrm>
            <a:off x="222422" y="170758"/>
            <a:ext cx="5873578" cy="2767914"/>
          </a:xfrm>
        </p:spPr>
        <p:txBody>
          <a:bodyPr>
            <a:noAutofit/>
          </a:bodyPr>
          <a:lstStyle/>
          <a:p>
            <a:pPr marL="0" indent="0">
              <a:buNone/>
            </a:pPr>
            <a:r>
              <a:rPr lang="en-GB" sz="1800" dirty="0"/>
              <a:t>But did Elagabalus do and say these things? Some of them, perhaps. Our sources were written for an audience that, for the most part, had been alive during the reign of Elagabalus. If the author had invented too much, their work would have quickly been discredited. </a:t>
            </a:r>
          </a:p>
          <a:p>
            <a:pPr marL="0" indent="0">
              <a:buNone/>
            </a:pPr>
            <a:r>
              <a:rPr lang="en-GB" sz="1800" dirty="0"/>
              <a:t>Surely something like the Emperor getting married, even to a charioteer, would have been public knowledge, so it would have been dangerous to invent details like this. Also, the fact that Cassius Dio and Herodian agree in calling Elagabalus ‘womanish’ and ‘soft’, suggests that this might have been common knowledge in Rome. </a:t>
            </a:r>
          </a:p>
          <a:p>
            <a:pPr marL="0" indent="0">
              <a:buNone/>
            </a:pPr>
            <a:r>
              <a:rPr lang="en-GB" sz="1800" dirty="0"/>
              <a:t>But we know that neither Cassius Dio nor Herodian would have been direct witnesses to the things they say that Elagabalus said and did. It’s easy to imagine, therefore, how their accounts might include inaccuracies</a:t>
            </a:r>
          </a:p>
        </p:txBody>
      </p:sp>
      <p:sp>
        <p:nvSpPr>
          <p:cNvPr id="10" name="Rectangle 9">
            <a:extLst>
              <a:ext uri="{FF2B5EF4-FFF2-40B4-BE49-F238E27FC236}">
                <a16:creationId xmlns:a16="http://schemas.microsoft.com/office/drawing/2014/main" id="{2B5DF436-385F-61B5-020C-E3DABF699498}"/>
              </a:ext>
            </a:extLst>
          </p:cNvPr>
          <p:cNvSpPr/>
          <p:nvPr/>
        </p:nvSpPr>
        <p:spPr>
          <a:xfrm>
            <a:off x="0" y="4380470"/>
            <a:ext cx="12192000" cy="2477530"/>
          </a:xfrm>
          <a:prstGeom prst="rect">
            <a:avLst/>
          </a:prstGeom>
          <a:solidFill>
            <a:srgbClr val="F5A9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ontent Placeholder 2">
            <a:extLst>
              <a:ext uri="{FF2B5EF4-FFF2-40B4-BE49-F238E27FC236}">
                <a16:creationId xmlns:a16="http://schemas.microsoft.com/office/drawing/2014/main" id="{4CC7BC2E-A9E9-CEC0-961B-2AA20D9F4413}"/>
              </a:ext>
            </a:extLst>
          </p:cNvPr>
          <p:cNvSpPr txBox="1">
            <a:spLocks/>
          </p:cNvSpPr>
          <p:nvPr/>
        </p:nvSpPr>
        <p:spPr>
          <a:xfrm>
            <a:off x="6614984" y="170758"/>
            <a:ext cx="5086865" cy="2767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800" dirty="0"/>
              <a:t>Another point to consider is how similar these descriptions of Elagabalus are to another historical figure, Sardanapalus, the Last King of Assyria. Historical accounts of Sardanapalus talk about his ‘effeminate’ behaviour supposedly causing the downfall of his empire. The Sardanapalus story was based on real events from the reign of Ashurbanipal, but they have been very poorly remembered. This story reveals that ancient historians were quite happy to invent some major ‘facts’. How might this inform our thoughts about the reliability of sources we have for Elagabalus? </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8CDE8632-7DD2-66DE-D1B0-C0DF1C17EB31}"/>
              </a:ext>
            </a:extLst>
          </p:cNvPr>
          <p:cNvSpPr txBox="1"/>
          <p:nvPr/>
        </p:nvSpPr>
        <p:spPr>
          <a:xfrm>
            <a:off x="5921112" y="6285494"/>
            <a:ext cx="349776" cy="461665"/>
          </a:xfrm>
          <a:prstGeom prst="rect">
            <a:avLst/>
          </a:prstGeom>
          <a:noFill/>
        </p:spPr>
        <p:txBody>
          <a:bodyPr wrap="none" rtlCol="0">
            <a:spAutoFit/>
          </a:bodyPr>
          <a:lstStyle/>
          <a:p>
            <a:pPr algn="ctr"/>
            <a:r>
              <a:rPr lang="en-GB" sz="2400" dirty="0"/>
              <a:t>7</a:t>
            </a:r>
          </a:p>
        </p:txBody>
      </p:sp>
    </p:spTree>
    <p:extLst>
      <p:ext uri="{BB962C8B-B14F-4D97-AF65-F5344CB8AC3E}">
        <p14:creationId xmlns:p14="http://schemas.microsoft.com/office/powerpoint/2010/main" val="39350846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477</TotalTime>
  <Words>5683</Words>
  <Application>Microsoft Office PowerPoint</Application>
  <PresentationFormat>Widescreen</PresentationFormat>
  <Paragraphs>198</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Aptos</vt:lpstr>
      <vt:lpstr>Aptos Display</vt:lpstr>
      <vt:lpstr>Arial</vt:lpstr>
      <vt:lpstr>Office Theme</vt:lpstr>
      <vt:lpstr>PowerPoint Presentation</vt:lpstr>
      <vt:lpstr>Notes About This Text</vt:lpstr>
      <vt:lpstr>Key Questions</vt:lpstr>
      <vt:lpstr>PowerPoint Presentation</vt:lpstr>
      <vt:lpstr>PowerPoint Presentation</vt:lpstr>
      <vt:lpstr>PowerPoint Presentation</vt:lpstr>
      <vt:lpstr>‘Call Me Lady’</vt:lpstr>
      <vt:lpstr>PowerPoint Presentation</vt:lpstr>
      <vt:lpstr>PowerPoint Presentation</vt:lpstr>
      <vt:lpstr>Discussion questions:</vt:lpstr>
      <vt:lpstr>The Religious Controversy</vt:lpstr>
      <vt:lpstr>PowerPoint Presentation</vt:lpstr>
      <vt:lpstr>Discussion questions:</vt:lpstr>
      <vt:lpstr>Elagabalus since Antiquity</vt:lpstr>
      <vt:lpstr>PowerPoint Presentation</vt:lpstr>
      <vt:lpstr>Activities: </vt:lpstr>
      <vt:lpstr>A Knotty Family Tree</vt:lpstr>
      <vt:lpstr>PowerPoint Presentation</vt:lpstr>
      <vt:lpstr>How Do We Know? A Closer Look at Cassius Dio and Herodian</vt:lpstr>
      <vt:lpstr>Source analysis activity 1</vt:lpstr>
      <vt:lpstr>Source analysis activity 2</vt:lpstr>
      <vt:lpstr>Source 1: Cassius Dio, Roman History 80.13-16</vt:lpstr>
      <vt:lpstr>Source 2: Gibbon, The History of the Decline and Fall of the Roman Empire, chapter 6</vt:lpstr>
      <vt:lpstr>Source comprehension and analysis questions</vt:lpstr>
      <vt:lpstr>Glossary of Roman political offices</vt:lpstr>
      <vt:lpstr>‘Trans-’ etymology</vt:lpstr>
      <vt:lpstr>Elagabalus and Internet Culture</vt:lpstr>
      <vt:lpstr>PowerPoint Presentation</vt:lpstr>
      <vt:lpstr>Further resources and bibliography</vt:lpstr>
      <vt:lpstr>Image Index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 Watson</dc:creator>
  <cp:lastModifiedBy>Nancy Rabinowitz</cp:lastModifiedBy>
  <cp:revision>2</cp:revision>
  <dcterms:created xsi:type="dcterms:W3CDTF">2025-05-22T07:51:46Z</dcterms:created>
  <dcterms:modified xsi:type="dcterms:W3CDTF">2025-05-26T12:34:50Z</dcterms:modified>
</cp:coreProperties>
</file>